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1"/>
  </p:notesMasterIdLst>
  <p:handoutMasterIdLst>
    <p:handoutMasterId r:id="rId32"/>
  </p:handoutMasterIdLst>
  <p:sldIdLst>
    <p:sldId id="256" r:id="rId5"/>
    <p:sldId id="287" r:id="rId6"/>
    <p:sldId id="257" r:id="rId7"/>
    <p:sldId id="258" r:id="rId8"/>
    <p:sldId id="259" r:id="rId9"/>
    <p:sldId id="260" r:id="rId10"/>
    <p:sldId id="279" r:id="rId11"/>
    <p:sldId id="261" r:id="rId12"/>
    <p:sldId id="262" r:id="rId13"/>
    <p:sldId id="263" r:id="rId14"/>
    <p:sldId id="264" r:id="rId15"/>
    <p:sldId id="274" r:id="rId16"/>
    <p:sldId id="267" r:id="rId17"/>
    <p:sldId id="286" r:id="rId18"/>
    <p:sldId id="268" r:id="rId19"/>
    <p:sldId id="302" r:id="rId20"/>
    <p:sldId id="297" r:id="rId21"/>
    <p:sldId id="300" r:id="rId22"/>
    <p:sldId id="301" r:id="rId23"/>
    <p:sldId id="290" r:id="rId24"/>
    <p:sldId id="291" r:id="rId25"/>
    <p:sldId id="292" r:id="rId26"/>
    <p:sldId id="294" r:id="rId27"/>
    <p:sldId id="293" r:id="rId28"/>
    <p:sldId id="295" r:id="rId29"/>
    <p:sldId id="296"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811E7E2-1696-4132-B149-840F2912AFC0}" type="datetimeFigureOut">
              <a:rPr lang="en-CA" smtClean="0"/>
              <a:t>2021-06-15</a:t>
            </a:fld>
            <a:endParaRPr lang="en-CA"/>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ED790A6-44BC-44B6-BAEB-5C738CAE54BA}" type="slidenum">
              <a:rPr lang="en-CA" smtClean="0"/>
              <a:t>‹#›</a:t>
            </a:fld>
            <a:endParaRPr lang="en-CA"/>
          </a:p>
        </p:txBody>
      </p:sp>
    </p:spTree>
    <p:extLst>
      <p:ext uri="{BB962C8B-B14F-4D97-AF65-F5344CB8AC3E}">
        <p14:creationId xmlns:p14="http://schemas.microsoft.com/office/powerpoint/2010/main" val="34197279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A51CFA3-8CDA-4DD3-9616-0CAAEA137A49}" type="datetimeFigureOut">
              <a:rPr lang="en-US" smtClean="0"/>
              <a:t>6/15/2021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A9DF0E7-1C73-43F4-92DE-1FBCF774E02B}" type="slidenum">
              <a:rPr lang="en-US" smtClean="0"/>
              <a:t>‹#›</a:t>
            </a:fld>
            <a:endParaRPr lang="en-US" dirty="0"/>
          </a:p>
        </p:txBody>
      </p:sp>
    </p:spTree>
    <p:extLst>
      <p:ext uri="{BB962C8B-B14F-4D97-AF65-F5344CB8AC3E}">
        <p14:creationId xmlns:p14="http://schemas.microsoft.com/office/powerpoint/2010/main" val="3706908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examples of when</a:t>
            </a:r>
            <a:r>
              <a:rPr lang="en-US" baseline="0" dirty="0"/>
              <a:t> to use check out procedures</a:t>
            </a:r>
            <a:endParaRPr lang="en-US" dirty="0"/>
          </a:p>
        </p:txBody>
      </p:sp>
      <p:sp>
        <p:nvSpPr>
          <p:cNvPr id="4" name="Slide Number Placeholder 3"/>
          <p:cNvSpPr>
            <a:spLocks noGrp="1"/>
          </p:cNvSpPr>
          <p:nvPr>
            <p:ph type="sldNum" sz="quarter" idx="10"/>
          </p:nvPr>
        </p:nvSpPr>
        <p:spPr/>
        <p:txBody>
          <a:bodyPr/>
          <a:lstStyle/>
          <a:p>
            <a:fld id="{8A9DF0E7-1C73-43F4-92DE-1FBCF774E02B}" type="slidenum">
              <a:rPr lang="en-US" smtClean="0"/>
              <a:t>13</a:t>
            </a:fld>
            <a:endParaRPr lang="en-US" dirty="0"/>
          </a:p>
        </p:txBody>
      </p:sp>
    </p:spTree>
    <p:extLst>
      <p:ext uri="{BB962C8B-B14F-4D97-AF65-F5344CB8AC3E}">
        <p14:creationId xmlns:p14="http://schemas.microsoft.com/office/powerpoint/2010/main" val="2359518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ECBA823-81AF-4F3E-B4C6-45B1ADA8E964}" type="datetimeFigureOut">
              <a:rPr lang="en-US" smtClean="0"/>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ADBEDE-0953-408F-B175-9752F3FEFACC}" type="slidenum">
              <a:rPr lang="en-US" smtClean="0"/>
              <a:t>‹#›</a:t>
            </a:fld>
            <a:endParaRPr lang="en-US" dirty="0"/>
          </a:p>
        </p:txBody>
      </p:sp>
    </p:spTree>
    <p:extLst>
      <p:ext uri="{BB962C8B-B14F-4D97-AF65-F5344CB8AC3E}">
        <p14:creationId xmlns:p14="http://schemas.microsoft.com/office/powerpoint/2010/main" val="242985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CBA823-81AF-4F3E-B4C6-45B1ADA8E964}" type="datetimeFigureOut">
              <a:rPr lang="en-US" smtClean="0"/>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ADBEDE-0953-408F-B175-9752F3FEFACC}" type="slidenum">
              <a:rPr lang="en-US" smtClean="0"/>
              <a:t>‹#›</a:t>
            </a:fld>
            <a:endParaRPr lang="en-US" dirty="0"/>
          </a:p>
        </p:txBody>
      </p:sp>
    </p:spTree>
    <p:extLst>
      <p:ext uri="{BB962C8B-B14F-4D97-AF65-F5344CB8AC3E}">
        <p14:creationId xmlns:p14="http://schemas.microsoft.com/office/powerpoint/2010/main" val="77927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CBA823-81AF-4F3E-B4C6-45B1ADA8E964}" type="datetimeFigureOut">
              <a:rPr lang="en-US" smtClean="0"/>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ADBEDE-0953-408F-B175-9752F3FEFACC}" type="slidenum">
              <a:rPr lang="en-US" smtClean="0"/>
              <a:t>‹#›</a:t>
            </a:fld>
            <a:endParaRPr lang="en-US" dirty="0"/>
          </a:p>
        </p:txBody>
      </p:sp>
    </p:spTree>
    <p:extLst>
      <p:ext uri="{BB962C8B-B14F-4D97-AF65-F5344CB8AC3E}">
        <p14:creationId xmlns:p14="http://schemas.microsoft.com/office/powerpoint/2010/main" val="2002943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CBA823-81AF-4F3E-B4C6-45B1ADA8E964}" type="datetimeFigureOut">
              <a:rPr lang="en-US" smtClean="0"/>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ADBEDE-0953-408F-B175-9752F3FEFACC}" type="slidenum">
              <a:rPr lang="en-US" smtClean="0"/>
              <a:t>‹#›</a:t>
            </a:fld>
            <a:endParaRPr lang="en-US" dirty="0"/>
          </a:p>
        </p:txBody>
      </p:sp>
    </p:spTree>
    <p:extLst>
      <p:ext uri="{BB962C8B-B14F-4D97-AF65-F5344CB8AC3E}">
        <p14:creationId xmlns:p14="http://schemas.microsoft.com/office/powerpoint/2010/main" val="1715799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CBA823-81AF-4F3E-B4C6-45B1ADA8E964}" type="datetimeFigureOut">
              <a:rPr lang="en-US" smtClean="0"/>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ADBEDE-0953-408F-B175-9752F3FEFACC}" type="slidenum">
              <a:rPr lang="en-US" smtClean="0"/>
              <a:t>‹#›</a:t>
            </a:fld>
            <a:endParaRPr lang="en-US" dirty="0"/>
          </a:p>
        </p:txBody>
      </p:sp>
    </p:spTree>
    <p:extLst>
      <p:ext uri="{BB962C8B-B14F-4D97-AF65-F5344CB8AC3E}">
        <p14:creationId xmlns:p14="http://schemas.microsoft.com/office/powerpoint/2010/main" val="544736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CBA823-81AF-4F3E-B4C6-45B1ADA8E964}" type="datetimeFigureOut">
              <a:rPr lang="en-US" smtClean="0"/>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ADBEDE-0953-408F-B175-9752F3FEFACC}" type="slidenum">
              <a:rPr lang="en-US" smtClean="0"/>
              <a:t>‹#›</a:t>
            </a:fld>
            <a:endParaRPr lang="en-US" dirty="0"/>
          </a:p>
        </p:txBody>
      </p:sp>
    </p:spTree>
    <p:extLst>
      <p:ext uri="{BB962C8B-B14F-4D97-AF65-F5344CB8AC3E}">
        <p14:creationId xmlns:p14="http://schemas.microsoft.com/office/powerpoint/2010/main" val="4044926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CBA823-81AF-4F3E-B4C6-45B1ADA8E964}" type="datetimeFigureOut">
              <a:rPr lang="en-US" smtClean="0"/>
              <a:t>6/15/2021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2ADBEDE-0953-408F-B175-9752F3FEFACC}" type="slidenum">
              <a:rPr lang="en-US" smtClean="0"/>
              <a:t>‹#›</a:t>
            </a:fld>
            <a:endParaRPr lang="en-US" dirty="0"/>
          </a:p>
        </p:txBody>
      </p:sp>
    </p:spTree>
    <p:extLst>
      <p:ext uri="{BB962C8B-B14F-4D97-AF65-F5344CB8AC3E}">
        <p14:creationId xmlns:p14="http://schemas.microsoft.com/office/powerpoint/2010/main" val="159627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CBA823-81AF-4F3E-B4C6-45B1ADA8E964}" type="datetimeFigureOut">
              <a:rPr lang="en-US" smtClean="0"/>
              <a:t>6/15/2021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ADBEDE-0953-408F-B175-9752F3FEFACC}" type="slidenum">
              <a:rPr lang="en-US" smtClean="0"/>
              <a:t>‹#›</a:t>
            </a:fld>
            <a:endParaRPr lang="en-US" dirty="0"/>
          </a:p>
        </p:txBody>
      </p:sp>
    </p:spTree>
    <p:extLst>
      <p:ext uri="{BB962C8B-B14F-4D97-AF65-F5344CB8AC3E}">
        <p14:creationId xmlns:p14="http://schemas.microsoft.com/office/powerpoint/2010/main" val="1527946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CBA823-81AF-4F3E-B4C6-45B1ADA8E964}" type="datetimeFigureOut">
              <a:rPr lang="en-US" smtClean="0"/>
              <a:t>6/15/2021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2ADBEDE-0953-408F-B175-9752F3FEFACC}" type="slidenum">
              <a:rPr lang="en-US" smtClean="0"/>
              <a:t>‹#›</a:t>
            </a:fld>
            <a:endParaRPr lang="en-US" dirty="0"/>
          </a:p>
        </p:txBody>
      </p:sp>
    </p:spTree>
    <p:extLst>
      <p:ext uri="{BB962C8B-B14F-4D97-AF65-F5344CB8AC3E}">
        <p14:creationId xmlns:p14="http://schemas.microsoft.com/office/powerpoint/2010/main" val="566908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CBA823-81AF-4F3E-B4C6-45B1ADA8E964}" type="datetimeFigureOut">
              <a:rPr lang="en-US" smtClean="0"/>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ADBEDE-0953-408F-B175-9752F3FEFACC}" type="slidenum">
              <a:rPr lang="en-US" smtClean="0"/>
              <a:t>‹#›</a:t>
            </a:fld>
            <a:endParaRPr lang="en-US" dirty="0"/>
          </a:p>
        </p:txBody>
      </p:sp>
    </p:spTree>
    <p:extLst>
      <p:ext uri="{BB962C8B-B14F-4D97-AF65-F5344CB8AC3E}">
        <p14:creationId xmlns:p14="http://schemas.microsoft.com/office/powerpoint/2010/main" val="4247826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CBA823-81AF-4F3E-B4C6-45B1ADA8E964}" type="datetimeFigureOut">
              <a:rPr lang="en-US" smtClean="0"/>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ADBEDE-0953-408F-B175-9752F3FEFACC}" type="slidenum">
              <a:rPr lang="en-US" smtClean="0"/>
              <a:t>‹#›</a:t>
            </a:fld>
            <a:endParaRPr lang="en-US" dirty="0"/>
          </a:p>
        </p:txBody>
      </p:sp>
    </p:spTree>
    <p:extLst>
      <p:ext uri="{BB962C8B-B14F-4D97-AF65-F5344CB8AC3E}">
        <p14:creationId xmlns:p14="http://schemas.microsoft.com/office/powerpoint/2010/main" val="2542056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CBA823-81AF-4F3E-B4C6-45B1ADA8E964}" type="datetimeFigureOut">
              <a:rPr lang="en-US" smtClean="0"/>
              <a:t>6/15/2021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ADBEDE-0953-408F-B175-9752F3FEFACC}" type="slidenum">
              <a:rPr lang="en-US" smtClean="0"/>
              <a:t>‹#›</a:t>
            </a:fld>
            <a:endParaRPr lang="en-US" dirty="0"/>
          </a:p>
        </p:txBody>
      </p:sp>
    </p:spTree>
    <p:extLst>
      <p:ext uri="{BB962C8B-B14F-4D97-AF65-F5344CB8AC3E}">
        <p14:creationId xmlns:p14="http://schemas.microsoft.com/office/powerpoint/2010/main" val="1192294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hyperlink" Target="https://youtu.be/Jz_m46qN35c"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file:///\\kwfile1srv\infrastructure$\Public\Forms%20and%20Documentation\Forms\OHS"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hyperlink" Target="https://youtu.be/1sbkSfQa69Q"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838200"/>
            <a:ext cx="7772400" cy="1470025"/>
          </a:xfrm>
        </p:spPr>
        <p:txBody>
          <a:bodyPr>
            <a:normAutofit fontScale="90000"/>
          </a:bodyPr>
          <a:lstStyle/>
          <a:p>
            <a:br>
              <a:rPr lang="en-US" sz="1800" dirty="0"/>
            </a:br>
            <a:r>
              <a:rPr lang="en-US" sz="2800" b="1" dirty="0"/>
              <a:t>BCCFA In-Service</a:t>
            </a:r>
            <a:br>
              <a:rPr lang="en-US" sz="2800" b="1" dirty="0"/>
            </a:br>
            <a:r>
              <a:rPr lang="en-US" sz="2800" b="1" dirty="0"/>
              <a:t>September 19, 2018</a:t>
            </a:r>
            <a:br>
              <a:rPr lang="en-US" sz="2800" b="1" dirty="0"/>
            </a:br>
            <a:r>
              <a:rPr lang="en-US" sz="2800" b="1" dirty="0"/>
              <a:t>September 20, 2018</a:t>
            </a:r>
          </a:p>
        </p:txBody>
      </p:sp>
      <p:sp>
        <p:nvSpPr>
          <p:cNvPr id="3" name="Subtitle 2"/>
          <p:cNvSpPr>
            <a:spLocks noGrp="1"/>
          </p:cNvSpPr>
          <p:nvPr>
            <p:ph type="subTitle" idx="1"/>
          </p:nvPr>
        </p:nvSpPr>
        <p:spPr>
          <a:xfrm>
            <a:off x="1143000" y="2819400"/>
            <a:ext cx="7010400" cy="3886200"/>
          </a:xfrm>
        </p:spPr>
        <p:txBody>
          <a:bodyPr>
            <a:normAutofit/>
          </a:bodyPr>
          <a:lstStyle/>
          <a:p>
            <a:r>
              <a:rPr lang="en-US" sz="4300" b="1" dirty="0">
                <a:solidFill>
                  <a:srgbClr val="FF0000"/>
                </a:solidFill>
              </a:rPr>
              <a:t>Emergency Procedures</a:t>
            </a:r>
          </a:p>
          <a:p>
            <a:r>
              <a:rPr lang="en-US" sz="4300" b="1" dirty="0">
                <a:solidFill>
                  <a:srgbClr val="FF0000"/>
                </a:solidFill>
              </a:rPr>
              <a:t>Agency Information</a:t>
            </a:r>
          </a:p>
          <a:p>
            <a:endParaRPr lang="en-US" sz="1100" dirty="0">
              <a:solidFill>
                <a:schemeClr val="tx1"/>
              </a:solidFill>
            </a:endParaRPr>
          </a:p>
          <a:p>
            <a:endParaRPr lang="en-US" b="1" dirty="0"/>
          </a:p>
          <a:p>
            <a:r>
              <a:rPr lang="en-US" sz="6000" b="1" dirty="0">
                <a:solidFill>
                  <a:schemeClr val="tx1"/>
                </a:solidFill>
              </a:rPr>
              <a:t>Please Sign In </a:t>
            </a:r>
          </a:p>
          <a:p>
            <a:pPr marL="457200" indent="-457200">
              <a:buFont typeface="Arial" pitchFamily="34" charset="0"/>
              <a:buChar char="•"/>
            </a:pPr>
            <a:endParaRPr lang="en-US" dirty="0"/>
          </a:p>
        </p:txBody>
      </p:sp>
      <p:pic>
        <p:nvPicPr>
          <p:cNvPr id="4" name="image1.jpeg">
            <a:extLst>
              <a:ext uri="{FF2B5EF4-FFF2-40B4-BE49-F238E27FC236}">
                <a16:creationId xmlns:a16="http://schemas.microsoft.com/office/drawing/2014/main" id="{23DF7672-FB37-452D-9F12-6287F67A3BA8}"/>
              </a:ext>
            </a:extLst>
          </p:cNvPr>
          <p:cNvPicPr/>
          <p:nvPr/>
        </p:nvPicPr>
        <p:blipFill>
          <a:blip r:embed="rId2" cstate="print"/>
          <a:stretch>
            <a:fillRect/>
          </a:stretch>
        </p:blipFill>
        <p:spPr>
          <a:xfrm>
            <a:off x="456247" y="327025"/>
            <a:ext cx="1373505" cy="1115695"/>
          </a:xfrm>
          <a:prstGeom prst="rect">
            <a:avLst/>
          </a:prstGeom>
        </p:spPr>
      </p:pic>
    </p:spTree>
    <p:extLst>
      <p:ext uri="{BB962C8B-B14F-4D97-AF65-F5344CB8AC3E}">
        <p14:creationId xmlns:p14="http://schemas.microsoft.com/office/powerpoint/2010/main" val="1910212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378460"/>
            <a:ext cx="8229600" cy="1143000"/>
          </a:xfrm>
        </p:spPr>
        <p:txBody>
          <a:bodyPr/>
          <a:lstStyle/>
          <a:p>
            <a:pPr algn="l"/>
            <a:r>
              <a:rPr lang="en-US" dirty="0">
                <a:solidFill>
                  <a:srgbClr val="FF0000"/>
                </a:solidFill>
              </a:rPr>
              <a:t>	Fire</a:t>
            </a:r>
            <a:r>
              <a:rPr lang="en-US" dirty="0"/>
              <a:t> </a:t>
            </a:r>
          </a:p>
        </p:txBody>
      </p:sp>
      <p:sp>
        <p:nvSpPr>
          <p:cNvPr id="3" name="Content Placeholder 2"/>
          <p:cNvSpPr>
            <a:spLocks noGrp="1"/>
          </p:cNvSpPr>
          <p:nvPr>
            <p:ph idx="1"/>
          </p:nvPr>
        </p:nvSpPr>
        <p:spPr>
          <a:xfrm>
            <a:off x="381000" y="1600200"/>
            <a:ext cx="8229600" cy="4525963"/>
          </a:xfrm>
        </p:spPr>
        <p:txBody>
          <a:bodyPr>
            <a:normAutofit fontScale="70000" lnSpcReduction="20000"/>
          </a:bodyPr>
          <a:lstStyle/>
          <a:p>
            <a:pPr marL="0" indent="0">
              <a:buNone/>
            </a:pPr>
            <a:r>
              <a:rPr lang="en-US" u="sng" dirty="0"/>
              <a:t>If you discover a fire</a:t>
            </a:r>
            <a:r>
              <a:rPr lang="en-US" dirty="0"/>
              <a:t>:</a:t>
            </a:r>
          </a:p>
          <a:p>
            <a:r>
              <a:rPr lang="en-US" dirty="0"/>
              <a:t>Activate the fire alarm to alert others.  At the main office, once the alarm is pulled, </a:t>
            </a:r>
            <a:r>
              <a:rPr lang="en-US" dirty="0" err="1"/>
              <a:t>Arpel</a:t>
            </a:r>
            <a:r>
              <a:rPr lang="en-US" dirty="0"/>
              <a:t> will automatically notify the fire department.  At satellite offices, someone will need to call 911.  </a:t>
            </a:r>
          </a:p>
          <a:p>
            <a:r>
              <a:rPr lang="en-US" dirty="0"/>
              <a:t>Evacuate the building when you hear the fire alarm.</a:t>
            </a:r>
          </a:p>
          <a:p>
            <a:r>
              <a:rPr lang="en-US" dirty="0"/>
              <a:t>Once 911 has been called, and evacuation has begun, if the fire is very small and you have a direct escape route, call for assistance and use a fire extinguisher to try to put out the fire.  Remember the acronym  </a:t>
            </a:r>
            <a:r>
              <a:rPr lang="en-US" b="1" dirty="0">
                <a:solidFill>
                  <a:srgbClr val="FF0000"/>
                </a:solidFill>
              </a:rPr>
              <a:t>PASS, and stay 8 – 10 feet away from the fire.</a:t>
            </a:r>
          </a:p>
          <a:p>
            <a:pPr marL="0" indent="0">
              <a:lnSpc>
                <a:spcPct val="120000"/>
              </a:lnSpc>
              <a:buNone/>
              <a:tabLst>
                <a:tab pos="280988" algn="l"/>
              </a:tabLst>
            </a:pPr>
            <a:r>
              <a:rPr lang="en-US" dirty="0">
                <a:solidFill>
                  <a:srgbClr val="FF0000"/>
                </a:solidFill>
              </a:rPr>
              <a:t>	 </a:t>
            </a:r>
            <a:r>
              <a:rPr lang="en-US" b="1" dirty="0">
                <a:solidFill>
                  <a:srgbClr val="FF0000"/>
                </a:solidFill>
              </a:rPr>
              <a:t>P</a:t>
            </a:r>
            <a:r>
              <a:rPr lang="en-US" dirty="0"/>
              <a:t>ULL PIN     </a:t>
            </a:r>
            <a:r>
              <a:rPr lang="en-US" b="1" dirty="0">
                <a:solidFill>
                  <a:srgbClr val="FF0000"/>
                </a:solidFill>
              </a:rPr>
              <a:t>A</a:t>
            </a:r>
            <a:r>
              <a:rPr lang="en-US" dirty="0"/>
              <a:t>IM NOZZLE    </a:t>
            </a:r>
            <a:r>
              <a:rPr lang="en-US" b="1" dirty="0">
                <a:solidFill>
                  <a:srgbClr val="FF0000"/>
                </a:solidFill>
              </a:rPr>
              <a:t>S</a:t>
            </a:r>
            <a:r>
              <a:rPr lang="en-US" dirty="0"/>
              <a:t>QUEEZE TRIGGER      </a:t>
            </a:r>
            <a:r>
              <a:rPr lang="en-US" b="1" dirty="0">
                <a:solidFill>
                  <a:srgbClr val="FF0000"/>
                </a:solidFill>
              </a:rPr>
              <a:t>S</a:t>
            </a:r>
            <a:r>
              <a:rPr lang="en-US" dirty="0"/>
              <a:t>WEEP</a:t>
            </a:r>
          </a:p>
          <a:p>
            <a:pPr>
              <a:lnSpc>
                <a:spcPct val="120000"/>
              </a:lnSpc>
            </a:pPr>
            <a:r>
              <a:rPr lang="en-US" dirty="0"/>
              <a:t>For larger fires, get out of the area, close any doors to confine the fire as much as possible.</a:t>
            </a:r>
          </a:p>
          <a:p>
            <a:r>
              <a:rPr lang="en-US" dirty="0"/>
              <a:t>If your clothing catches fire </a:t>
            </a:r>
            <a:r>
              <a:rPr lang="en-US" dirty="0">
                <a:solidFill>
                  <a:srgbClr val="FF0000"/>
                </a:solidFill>
              </a:rPr>
              <a:t>STOP  DROP  ROLL</a:t>
            </a:r>
          </a:p>
          <a:p>
            <a:r>
              <a:rPr lang="en-US" dirty="0">
                <a:solidFill>
                  <a:srgbClr val="FF0000"/>
                </a:solidFill>
                <a:hlinkClick r:id="rId2"/>
              </a:rPr>
              <a:t>Fire Extinguisher Demo</a:t>
            </a:r>
            <a:endParaRPr lang="en-US" dirty="0">
              <a:solidFill>
                <a:srgbClr val="FF0000"/>
              </a:solidFill>
            </a:endParaRPr>
          </a:p>
          <a:p>
            <a:pPr marL="0" indent="0">
              <a:buNone/>
            </a:pPr>
            <a:endParaRPr lang="en-US" dirty="0"/>
          </a:p>
        </p:txBody>
      </p:sp>
      <p:pic>
        <p:nvPicPr>
          <p:cNvPr id="6146" name="Picture 2" descr="C:\Users\lisa.brooks\AppData\Local\Microsoft\Windows\Temporary Internet Files\Content.IE5\7IW2JW31\MM900236357[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152400"/>
            <a:ext cx="1295400" cy="1763949"/>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1.jpeg">
            <a:extLst>
              <a:ext uri="{FF2B5EF4-FFF2-40B4-BE49-F238E27FC236}">
                <a16:creationId xmlns:a16="http://schemas.microsoft.com/office/drawing/2014/main" id="{2648B4C6-8363-4D3D-B777-D7B202E79F88}"/>
              </a:ext>
            </a:extLst>
          </p:cNvPr>
          <p:cNvPicPr/>
          <p:nvPr/>
        </p:nvPicPr>
        <p:blipFill>
          <a:blip r:embed="rId4" cstate="print"/>
          <a:stretch>
            <a:fillRect/>
          </a:stretch>
        </p:blipFill>
        <p:spPr>
          <a:xfrm>
            <a:off x="456247" y="327025"/>
            <a:ext cx="1373505" cy="1115695"/>
          </a:xfrm>
          <a:prstGeom prst="rect">
            <a:avLst/>
          </a:prstGeom>
        </p:spPr>
      </p:pic>
    </p:spTree>
    <p:extLst>
      <p:ext uri="{BB962C8B-B14F-4D97-AF65-F5344CB8AC3E}">
        <p14:creationId xmlns:p14="http://schemas.microsoft.com/office/powerpoint/2010/main" val="1884250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27025"/>
            <a:ext cx="8229600" cy="1143000"/>
          </a:xfrm>
        </p:spPr>
        <p:txBody>
          <a:bodyPr/>
          <a:lstStyle/>
          <a:p>
            <a:pPr algn="l"/>
            <a:r>
              <a:rPr lang="en-US" dirty="0"/>
              <a:t>	</a:t>
            </a:r>
            <a:r>
              <a:rPr lang="en-US" dirty="0">
                <a:solidFill>
                  <a:srgbClr val="FF0000"/>
                </a:solidFill>
              </a:rPr>
              <a:t>Evacuation</a:t>
            </a:r>
          </a:p>
        </p:txBody>
      </p:sp>
      <p:sp>
        <p:nvSpPr>
          <p:cNvPr id="3" name="Content Placeholder 2"/>
          <p:cNvSpPr>
            <a:spLocks noGrp="1"/>
          </p:cNvSpPr>
          <p:nvPr>
            <p:ph idx="1"/>
          </p:nvPr>
        </p:nvSpPr>
        <p:spPr>
          <a:xfrm>
            <a:off x="381000" y="1295400"/>
            <a:ext cx="8305800" cy="5029200"/>
          </a:xfrm>
        </p:spPr>
        <p:txBody>
          <a:bodyPr>
            <a:normAutofit fontScale="47500" lnSpcReduction="20000"/>
          </a:bodyPr>
          <a:lstStyle/>
          <a:p>
            <a:r>
              <a:rPr lang="en-US" sz="4000" dirty="0"/>
              <a:t>In advance of any emergency, determine the nearest exit to your desk.  Establish  an alternate route in case your nearest option is not usable.</a:t>
            </a:r>
          </a:p>
          <a:p>
            <a:r>
              <a:rPr lang="en-US" sz="4000" dirty="0"/>
              <a:t>If you are running a group or workshop, explain to the audience where the nearest exits are during your introduction, and tell them to follow you if the building has to be evacuated.</a:t>
            </a:r>
          </a:p>
          <a:p>
            <a:r>
              <a:rPr lang="en-US" sz="4000" dirty="0"/>
              <a:t>If you hear the alarm, evacuate the building and assemble at the meeting place.</a:t>
            </a:r>
          </a:p>
          <a:p>
            <a:r>
              <a:rPr lang="en-US" sz="4000" dirty="0"/>
              <a:t>Do not use elevators.</a:t>
            </a:r>
          </a:p>
          <a:p>
            <a:r>
              <a:rPr lang="en-US" sz="4000" dirty="0"/>
              <a:t>Do not use central stairwell, use the evacuation stairwells.  There are some employees who have a role in the evacuation who do use this stairwell – do not follow them.</a:t>
            </a:r>
          </a:p>
          <a:p>
            <a:r>
              <a:rPr lang="en-US" sz="4000" dirty="0"/>
              <a:t>Individuals with mobility issues stay in the refuge areas (safe, fire protected area with an isolated ventilation system that is connected to evacuation route) in the exit stairwells.  Emergency personnel evacuate anyone in the refuge areas. </a:t>
            </a:r>
          </a:p>
          <a:p>
            <a:r>
              <a:rPr lang="en-US" sz="4000" dirty="0"/>
              <a:t>If you see someone in the refuge area, report their location to Emergency Personnel or Evacuation Coordinator as soon as you get outside</a:t>
            </a:r>
          </a:p>
          <a:p>
            <a:r>
              <a:rPr lang="en-US" sz="4000" dirty="0"/>
              <a:t>Stay at your meeting place until you are instructed by emergency personnel or Strategic Leadership Team member that it is safe to re-enter the building.</a:t>
            </a:r>
          </a:p>
          <a:p>
            <a:endParaRPr lang="en-US" dirty="0"/>
          </a:p>
          <a:p>
            <a:endParaRPr lang="en-US" dirty="0"/>
          </a:p>
        </p:txBody>
      </p:sp>
      <p:pic>
        <p:nvPicPr>
          <p:cNvPr id="7171" name="Picture 3" descr="C:\Users\lisa.brooks\AppData\Local\Microsoft\Windows\Temporary Internet Files\Content.IE5\7IW2JW31\MC90044188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0" y="152400"/>
            <a:ext cx="1801302" cy="1447800"/>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1.jpeg">
            <a:extLst>
              <a:ext uri="{FF2B5EF4-FFF2-40B4-BE49-F238E27FC236}">
                <a16:creationId xmlns:a16="http://schemas.microsoft.com/office/drawing/2014/main" id="{3F31E50C-51B7-4B02-BE53-BA8C9C0CC132}"/>
              </a:ext>
            </a:extLst>
          </p:cNvPr>
          <p:cNvPicPr/>
          <p:nvPr/>
        </p:nvPicPr>
        <p:blipFill>
          <a:blip r:embed="rId3" cstate="print"/>
          <a:stretch>
            <a:fillRect/>
          </a:stretch>
        </p:blipFill>
        <p:spPr>
          <a:xfrm>
            <a:off x="418322" y="146180"/>
            <a:ext cx="1373505" cy="1115695"/>
          </a:xfrm>
          <a:prstGeom prst="rect">
            <a:avLst/>
          </a:prstGeom>
        </p:spPr>
      </p:pic>
    </p:spTree>
    <p:extLst>
      <p:ext uri="{BB962C8B-B14F-4D97-AF65-F5344CB8AC3E}">
        <p14:creationId xmlns:p14="http://schemas.microsoft.com/office/powerpoint/2010/main" val="3370403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solidFill>
                  <a:srgbClr val="FF0000"/>
                </a:solidFill>
              </a:rPr>
              <a:t>Personal Safety &amp; Workplace Violence</a:t>
            </a:r>
            <a:endParaRPr lang="en-US" sz="2800" dirty="0"/>
          </a:p>
        </p:txBody>
      </p:sp>
      <p:sp>
        <p:nvSpPr>
          <p:cNvPr id="3" name="Content Placeholder 2"/>
          <p:cNvSpPr>
            <a:spLocks noGrp="1"/>
          </p:cNvSpPr>
          <p:nvPr>
            <p:ph idx="1"/>
          </p:nvPr>
        </p:nvSpPr>
        <p:spPr>
          <a:xfrm>
            <a:off x="533400" y="1143000"/>
            <a:ext cx="8229600" cy="4876800"/>
          </a:xfrm>
        </p:spPr>
        <p:txBody>
          <a:bodyPr>
            <a:normAutofit fontScale="55000" lnSpcReduction="20000"/>
          </a:bodyPr>
          <a:lstStyle/>
          <a:p>
            <a:pPr marL="0" indent="0">
              <a:buNone/>
            </a:pPr>
            <a:r>
              <a:rPr lang="en-US" b="1" u="sng" dirty="0"/>
              <a:t>In the Centre:</a:t>
            </a:r>
          </a:p>
          <a:p>
            <a:pPr marL="0" indent="0">
              <a:buNone/>
            </a:pPr>
            <a:r>
              <a:rPr lang="en-US" dirty="0"/>
              <a:t>Panic Button</a:t>
            </a:r>
          </a:p>
          <a:p>
            <a:r>
              <a:rPr lang="en-US" dirty="0"/>
              <a:t>If you are at reception and feel threatened, press the panic button.</a:t>
            </a:r>
          </a:p>
          <a:p>
            <a:r>
              <a:rPr lang="en-US" dirty="0"/>
              <a:t>If you hear the panic button (ding dong), and are on the first floor, go immediately to the reception area.  Approach cautiously and assess the situation before you enter the area.  Have someone call 911 if necessary.  Enter the area in a non-threatening way.  Ask the receptionist  “Have you seen the red folder?”.</a:t>
            </a:r>
          </a:p>
          <a:p>
            <a:r>
              <a:rPr lang="en-US" dirty="0"/>
              <a:t>If they say yes, get help.  If they say no, stay in the area to offer assistance if they need it.</a:t>
            </a:r>
          </a:p>
          <a:p>
            <a:r>
              <a:rPr lang="en-US" dirty="0"/>
              <a:t>If you hear the panic button and are on the second or third floors, phone reception or go immediately to the area that overlooks the reception area.  Approach cautiously and assess the area below. Have someone call 911 if necessary.  If you proceed to reception area, enter the area in a non-threatening way.</a:t>
            </a:r>
          </a:p>
          <a:p>
            <a:pPr marL="0" indent="0">
              <a:buNone/>
            </a:pPr>
            <a:r>
              <a:rPr lang="en-US" b="1" dirty="0"/>
              <a:t>General Guidelines:</a:t>
            </a:r>
          </a:p>
          <a:p>
            <a:r>
              <a:rPr lang="en-US" dirty="0"/>
              <a:t>Choose the seat closest to the door in meeting rooms</a:t>
            </a:r>
          </a:p>
          <a:p>
            <a:r>
              <a:rPr lang="en-US" dirty="0"/>
              <a:t>If you are in a room with the door closed and someone gets agitated, open the door to allow the person a clear path out.</a:t>
            </a:r>
          </a:p>
          <a:p>
            <a:r>
              <a:rPr lang="en-US" dirty="0"/>
              <a:t>Do not turn your back on the individual.</a:t>
            </a:r>
          </a:p>
          <a:p>
            <a:r>
              <a:rPr lang="en-US" dirty="0"/>
              <a:t>If necessary call for help or phone reception to request assistance.</a:t>
            </a:r>
          </a:p>
        </p:txBody>
      </p:sp>
      <p:pic>
        <p:nvPicPr>
          <p:cNvPr id="4" name="Picture 3" descr="C:\Users\lisa.brooks\AppData\Local\Microsoft\Windows\Temporary Internet Files\Content.IE5\7IW2JW31\MC90030434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29400" y="240030"/>
            <a:ext cx="1814170" cy="1120140"/>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1.jpeg">
            <a:extLst>
              <a:ext uri="{FF2B5EF4-FFF2-40B4-BE49-F238E27FC236}">
                <a16:creationId xmlns:a16="http://schemas.microsoft.com/office/drawing/2014/main" id="{57F37603-D0B2-45A1-A470-A45EE6242125}"/>
              </a:ext>
            </a:extLst>
          </p:cNvPr>
          <p:cNvPicPr/>
          <p:nvPr/>
        </p:nvPicPr>
        <p:blipFill>
          <a:blip r:embed="rId3" cstate="print"/>
          <a:stretch>
            <a:fillRect/>
          </a:stretch>
        </p:blipFill>
        <p:spPr>
          <a:xfrm>
            <a:off x="7465695" y="5410200"/>
            <a:ext cx="1373505" cy="1115695"/>
          </a:xfrm>
          <a:prstGeom prst="rect">
            <a:avLst/>
          </a:prstGeom>
        </p:spPr>
      </p:pic>
    </p:spTree>
    <p:extLst>
      <p:ext uri="{BB962C8B-B14F-4D97-AF65-F5344CB8AC3E}">
        <p14:creationId xmlns:p14="http://schemas.microsoft.com/office/powerpoint/2010/main" val="1448993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	</a:t>
            </a:r>
            <a:r>
              <a:rPr lang="en-US" sz="2500" dirty="0">
                <a:solidFill>
                  <a:srgbClr val="FF0000"/>
                </a:solidFill>
              </a:rPr>
              <a:t>Personal Safety and </a:t>
            </a:r>
            <a:r>
              <a:rPr lang="en-US" sz="2500">
                <a:solidFill>
                  <a:srgbClr val="FF0000"/>
                </a:solidFill>
              </a:rPr>
              <a:t>Workplace Violence</a:t>
            </a:r>
            <a:endParaRPr lang="en-US" sz="2500" dirty="0">
              <a:solidFill>
                <a:srgbClr val="FF0000"/>
              </a:solidFill>
            </a:endParaRPr>
          </a:p>
        </p:txBody>
      </p:sp>
      <p:sp>
        <p:nvSpPr>
          <p:cNvPr id="3" name="Content Placeholder 2"/>
          <p:cNvSpPr>
            <a:spLocks noGrp="1"/>
          </p:cNvSpPr>
          <p:nvPr>
            <p:ph idx="1"/>
          </p:nvPr>
        </p:nvSpPr>
        <p:spPr>
          <a:xfrm>
            <a:off x="457200" y="1219200"/>
            <a:ext cx="8229600" cy="5257800"/>
          </a:xfrm>
        </p:spPr>
        <p:txBody>
          <a:bodyPr>
            <a:normAutofit fontScale="62500" lnSpcReduction="20000"/>
          </a:bodyPr>
          <a:lstStyle/>
          <a:p>
            <a:pPr marL="0" indent="0">
              <a:buNone/>
            </a:pPr>
            <a:r>
              <a:rPr lang="en-US" b="1" u="sng" dirty="0"/>
              <a:t>In the Community</a:t>
            </a:r>
            <a:r>
              <a:rPr lang="en-US" b="1" dirty="0"/>
              <a:t>:</a:t>
            </a:r>
          </a:p>
          <a:p>
            <a:r>
              <a:rPr lang="en-US" dirty="0"/>
              <a:t>Always record your community appointments away from the Centre offices – time and location.</a:t>
            </a:r>
          </a:p>
          <a:p>
            <a:r>
              <a:rPr lang="en-US" dirty="0"/>
              <a:t>If you are working alone, follow the check out procedures when you end your day away from the Centre offices.</a:t>
            </a:r>
          </a:p>
          <a:p>
            <a:r>
              <a:rPr lang="en-US" dirty="0"/>
              <a:t>Position yourself close to an exit at any appointment</a:t>
            </a:r>
          </a:p>
          <a:p>
            <a:r>
              <a:rPr lang="en-US" dirty="0"/>
              <a:t>Be alert and aware of surroundings.  Keep your keys and phone accessible.</a:t>
            </a:r>
          </a:p>
          <a:p>
            <a:r>
              <a:rPr lang="en-US" dirty="0"/>
              <a:t>Park your vehicle facing an exit route.</a:t>
            </a:r>
          </a:p>
          <a:p>
            <a:r>
              <a:rPr lang="en-US" dirty="0"/>
              <a:t>If you begin to sense a potentially violent encounter or feel threatened in any way, stand up and assume a non-aggressive posture and let the person know that you need to leave and will continue the session another day.  Say you are feeling sick, you need to get to another appointment, have to pick up your kids etc.</a:t>
            </a:r>
          </a:p>
          <a:p>
            <a:r>
              <a:rPr lang="en-US" dirty="0"/>
              <a:t>Notify your immediate supervisor immediately of any violent or threatening situations that have occurred.</a:t>
            </a:r>
          </a:p>
          <a:p>
            <a:r>
              <a:rPr lang="en-US" dirty="0"/>
              <a:t>Complete an incident report and document any violent or threatening situations involving clients or family members in the ECR.</a:t>
            </a:r>
          </a:p>
          <a:p>
            <a:r>
              <a:rPr lang="en-US" dirty="0"/>
              <a:t>Supervisors will work with staff to plan a safe way to continue services.</a:t>
            </a:r>
          </a:p>
        </p:txBody>
      </p:sp>
      <p:pic>
        <p:nvPicPr>
          <p:cNvPr id="9218" name="Picture 2" descr="C:\Users\lisa.brooks\AppData\Local\Microsoft\Windows\Temporary Internet Files\Content.IE5\AV2WCQAK\MC90004858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304801"/>
            <a:ext cx="1548216" cy="1219200"/>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1.jpeg">
            <a:extLst>
              <a:ext uri="{FF2B5EF4-FFF2-40B4-BE49-F238E27FC236}">
                <a16:creationId xmlns:a16="http://schemas.microsoft.com/office/drawing/2014/main" id="{255CD84D-3BC0-4810-B8BE-9F638FCC7219}"/>
              </a:ext>
            </a:extLst>
          </p:cNvPr>
          <p:cNvPicPr/>
          <p:nvPr/>
        </p:nvPicPr>
        <p:blipFill>
          <a:blip r:embed="rId4" cstate="print"/>
          <a:stretch>
            <a:fillRect/>
          </a:stretch>
        </p:blipFill>
        <p:spPr>
          <a:xfrm>
            <a:off x="76200" y="109725"/>
            <a:ext cx="1373505" cy="1115695"/>
          </a:xfrm>
          <a:prstGeom prst="rect">
            <a:avLst/>
          </a:prstGeom>
        </p:spPr>
      </p:pic>
    </p:spTree>
    <p:extLst>
      <p:ext uri="{BB962C8B-B14F-4D97-AF65-F5344CB8AC3E}">
        <p14:creationId xmlns:p14="http://schemas.microsoft.com/office/powerpoint/2010/main" val="1085298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solidFill>
                  <a:srgbClr val="FF0000"/>
                </a:solidFill>
              </a:rPr>
            </a:br>
            <a:r>
              <a:rPr lang="en-US" dirty="0">
                <a:solidFill>
                  <a:srgbClr val="FF0000"/>
                </a:solidFill>
              </a:rPr>
              <a:t>Distracted Driver</a:t>
            </a:r>
            <a:br>
              <a:rPr lang="en-US" dirty="0">
                <a:solidFill>
                  <a:srgbClr val="FF0000"/>
                </a:solidFill>
              </a:rPr>
            </a:br>
            <a:r>
              <a:rPr lang="en-US" sz="2700" dirty="0">
                <a:solidFill>
                  <a:srgbClr val="FF0000"/>
                </a:solidFill>
              </a:rPr>
              <a:t>When you are behind the wheel, driving is your only job</a:t>
            </a:r>
            <a:endParaRPr lang="en-CA" sz="2700" dirty="0"/>
          </a:p>
        </p:txBody>
      </p:sp>
      <p:sp>
        <p:nvSpPr>
          <p:cNvPr id="3" name="Content Placeholder 2"/>
          <p:cNvSpPr>
            <a:spLocks noGrp="1"/>
          </p:cNvSpPr>
          <p:nvPr>
            <p:ph idx="1"/>
          </p:nvPr>
        </p:nvSpPr>
        <p:spPr>
          <a:xfrm>
            <a:off x="457200" y="1981200"/>
            <a:ext cx="8229600" cy="5118487"/>
          </a:xfrm>
        </p:spPr>
        <p:txBody>
          <a:bodyPr>
            <a:normAutofit fontScale="25000" lnSpcReduction="20000"/>
          </a:bodyPr>
          <a:lstStyle/>
          <a:p>
            <a:pPr marL="0" indent="0">
              <a:buNone/>
            </a:pPr>
            <a:r>
              <a:rPr lang="en-US" sz="7200" dirty="0"/>
              <a:t>At every OH&amp;S Tea, every year driving is cited as one of the greatest risks that you face in your workday.</a:t>
            </a:r>
          </a:p>
          <a:p>
            <a:pPr marL="0" lvl="0" indent="0">
              <a:buNone/>
            </a:pPr>
            <a:endParaRPr lang="en-US" sz="2400" dirty="0"/>
          </a:p>
          <a:p>
            <a:pPr marL="0" lvl="0" indent="0">
              <a:buNone/>
            </a:pPr>
            <a:r>
              <a:rPr lang="en-US" sz="7200" b="1" dirty="0"/>
              <a:t>Key Points of BCCFA Distracted Driver Policy 3.7 </a:t>
            </a:r>
          </a:p>
          <a:p>
            <a:pPr lvl="0"/>
            <a:endParaRPr lang="en-US" sz="2400" dirty="0"/>
          </a:p>
          <a:p>
            <a:pPr lvl="0"/>
            <a:r>
              <a:rPr lang="en-US" sz="7200" dirty="0"/>
              <a:t>While driving to work-related activities, you cannot hold, operate, communicate or watch the screen of a </a:t>
            </a:r>
            <a:r>
              <a:rPr lang="en-US" sz="7200" b="1" dirty="0"/>
              <a:t>hand-held</a:t>
            </a:r>
            <a:r>
              <a:rPr lang="en-US" sz="7200" dirty="0"/>
              <a:t> communication device.</a:t>
            </a:r>
          </a:p>
          <a:p>
            <a:pPr lvl="1"/>
            <a:endParaRPr lang="en-US" sz="2400" dirty="0"/>
          </a:p>
          <a:p>
            <a:pPr lvl="0"/>
            <a:r>
              <a:rPr lang="en-US" sz="7200" dirty="0"/>
              <a:t>While driving to work-related activities, you cannot operate a </a:t>
            </a:r>
            <a:r>
              <a:rPr lang="en-US" sz="7200" b="1" dirty="0"/>
              <a:t>hands free </a:t>
            </a:r>
            <a:r>
              <a:rPr lang="en-US" sz="7200" dirty="0"/>
              <a:t>communication device.</a:t>
            </a:r>
          </a:p>
          <a:p>
            <a:pPr lvl="0"/>
            <a:r>
              <a:rPr lang="en-US" sz="7200" dirty="0"/>
              <a:t>Pull over to a safe place and remain parked off the roadway to accept or return a call, whether you are using a hands free or hand held device.</a:t>
            </a:r>
          </a:p>
          <a:p>
            <a:endParaRPr lang="en-US" sz="2400" dirty="0"/>
          </a:p>
          <a:p>
            <a:pPr lvl="0"/>
            <a:r>
              <a:rPr lang="en-US" sz="7200" dirty="0"/>
              <a:t>Hands free use of GPS units is permitted in accordance with the BC Motor Vehicle Act Part 3.1</a:t>
            </a:r>
          </a:p>
          <a:p>
            <a:pPr lvl="0"/>
            <a:endParaRPr lang="en-US" sz="2400" dirty="0"/>
          </a:p>
          <a:p>
            <a:pPr marL="0" indent="0">
              <a:buNone/>
            </a:pPr>
            <a:r>
              <a:rPr lang="en-US" sz="7200" b="1" dirty="0"/>
              <a:t>Other Strategies:</a:t>
            </a:r>
          </a:p>
          <a:p>
            <a:r>
              <a:rPr lang="en-US" sz="7200" dirty="0"/>
              <a:t>Don’t discuss clients when driving with a student or another staff member</a:t>
            </a:r>
          </a:p>
          <a:p>
            <a:r>
              <a:rPr lang="en-US" sz="7200" dirty="0"/>
              <a:t>Don’t eat your lunch, do your make up, write notes etc. when you are driving!</a:t>
            </a:r>
          </a:p>
          <a:p>
            <a:endParaRPr lang="en-US" dirty="0"/>
          </a:p>
          <a:p>
            <a:pPr marL="0" indent="0">
              <a:buNone/>
            </a:pPr>
            <a:endParaRPr lang="en-US" dirty="0"/>
          </a:p>
          <a:p>
            <a:pPr marL="0" indent="0">
              <a:buNone/>
            </a:pPr>
            <a:endParaRPr lang="en-CA" dirty="0"/>
          </a:p>
        </p:txBody>
      </p:sp>
      <p:pic>
        <p:nvPicPr>
          <p:cNvPr id="3074" name="Picture 2" descr="C:\Program Files (x86)\Microsoft Office\MEDIA\CAGCAT10\j0212957.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0"/>
            <a:ext cx="1678229" cy="1053713"/>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1.jpeg">
            <a:extLst>
              <a:ext uri="{FF2B5EF4-FFF2-40B4-BE49-F238E27FC236}">
                <a16:creationId xmlns:a16="http://schemas.microsoft.com/office/drawing/2014/main" id="{A8583183-ABA4-4CB2-9C98-E41A48590674}"/>
              </a:ext>
            </a:extLst>
          </p:cNvPr>
          <p:cNvPicPr/>
          <p:nvPr/>
        </p:nvPicPr>
        <p:blipFill>
          <a:blip r:embed="rId3" cstate="print"/>
          <a:stretch>
            <a:fillRect/>
          </a:stretch>
        </p:blipFill>
        <p:spPr>
          <a:xfrm>
            <a:off x="152400" y="90418"/>
            <a:ext cx="1373505" cy="1115695"/>
          </a:xfrm>
          <a:prstGeom prst="rect">
            <a:avLst/>
          </a:prstGeom>
        </p:spPr>
      </p:pic>
    </p:spTree>
    <p:extLst>
      <p:ext uri="{BB962C8B-B14F-4D97-AF65-F5344CB8AC3E}">
        <p14:creationId xmlns:p14="http://schemas.microsoft.com/office/powerpoint/2010/main" val="2498750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3600" dirty="0">
                <a:solidFill>
                  <a:srgbClr val="FF0000"/>
                </a:solidFill>
              </a:rPr>
              <a:t>Safety when Driving</a:t>
            </a:r>
            <a:br>
              <a:rPr lang="en-US" sz="3600" dirty="0">
                <a:solidFill>
                  <a:srgbClr val="FF0000"/>
                </a:solidFill>
              </a:rPr>
            </a:br>
            <a:r>
              <a:rPr lang="en-US" sz="3600" dirty="0">
                <a:solidFill>
                  <a:srgbClr val="FF0000"/>
                </a:solidFill>
              </a:rPr>
              <a:t>Don’t use Hands Free</a:t>
            </a:r>
            <a:endParaRPr lang="en-US" sz="4000" b="1" dirty="0"/>
          </a:p>
        </p:txBody>
      </p:sp>
      <p:sp>
        <p:nvSpPr>
          <p:cNvPr id="3" name="Content Placeholder 2"/>
          <p:cNvSpPr>
            <a:spLocks noGrp="1"/>
          </p:cNvSpPr>
          <p:nvPr>
            <p:ph idx="1"/>
          </p:nvPr>
        </p:nvSpPr>
        <p:spPr>
          <a:xfrm>
            <a:off x="491412" y="1110427"/>
            <a:ext cx="8229600" cy="5516563"/>
          </a:xfrm>
        </p:spPr>
        <p:txBody>
          <a:bodyPr>
            <a:normAutofit fontScale="85000" lnSpcReduction="10000"/>
          </a:bodyPr>
          <a:lstStyle/>
          <a:p>
            <a:pPr marL="0" indent="0">
              <a:buNone/>
            </a:pPr>
            <a:endParaRPr lang="en-US" dirty="0"/>
          </a:p>
          <a:p>
            <a:pPr marL="0" indent="0">
              <a:buNone/>
            </a:pPr>
            <a:r>
              <a:rPr lang="en-US" dirty="0"/>
              <a:t>WHY?  Because hands free is not risk free</a:t>
            </a:r>
          </a:p>
          <a:p>
            <a:r>
              <a:rPr lang="en-CA" sz="3100" dirty="0"/>
              <a:t>A substantial body of research shows that using a </a:t>
            </a:r>
            <a:r>
              <a:rPr lang="en-CA" sz="3100" b="1" dirty="0"/>
              <a:t>hand-held</a:t>
            </a:r>
            <a:r>
              <a:rPr lang="en-CA" sz="3100" dirty="0"/>
              <a:t> or </a:t>
            </a:r>
            <a:r>
              <a:rPr lang="en-CA" sz="3100" b="1" dirty="0"/>
              <a:t>hands-free</a:t>
            </a:r>
            <a:r>
              <a:rPr lang="en-CA" sz="3100" dirty="0"/>
              <a:t> mobile phone while driving is a significant distraction, and substantially increases the risk of an accident. </a:t>
            </a:r>
          </a:p>
          <a:p>
            <a:r>
              <a:rPr lang="en-CA" sz="3100" dirty="0"/>
              <a:t>According to a study of four jurisdictions in the US that have banned the use of hand-held devices while driving, the laws have not reduced accident rates.</a:t>
            </a:r>
          </a:p>
          <a:p>
            <a:r>
              <a:rPr lang="en-CA" sz="3100" dirty="0"/>
              <a:t>Using a hands-free phone while driving does not significantly reduce the risks because the risk is caused mainly by the mental distraction and divided attention of taking part in a phone conversation at the same time as driving. </a:t>
            </a:r>
          </a:p>
          <a:p>
            <a:endParaRPr lang="en-CA" sz="3100" dirty="0"/>
          </a:p>
          <a:p>
            <a:pPr marL="0" indent="0">
              <a:buNone/>
            </a:pPr>
            <a:endParaRPr lang="en-US" dirty="0"/>
          </a:p>
          <a:p>
            <a:endParaRPr lang="en-US" dirty="0"/>
          </a:p>
        </p:txBody>
      </p:sp>
      <p:pic>
        <p:nvPicPr>
          <p:cNvPr id="4098" name="Picture 2" descr="C:\Program Files (x86)\Microsoft Office\MEDIA\CAGCAT10\j0212957.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67600" y="152401"/>
            <a:ext cx="1525829" cy="958026"/>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1.jpeg">
            <a:extLst>
              <a:ext uri="{FF2B5EF4-FFF2-40B4-BE49-F238E27FC236}">
                <a16:creationId xmlns:a16="http://schemas.microsoft.com/office/drawing/2014/main" id="{0E309037-FD53-4E65-BBBB-1ABE6C2DA99C}"/>
              </a:ext>
            </a:extLst>
          </p:cNvPr>
          <p:cNvPicPr/>
          <p:nvPr/>
        </p:nvPicPr>
        <p:blipFill>
          <a:blip r:embed="rId3" cstate="print"/>
          <a:stretch>
            <a:fillRect/>
          </a:stretch>
        </p:blipFill>
        <p:spPr>
          <a:xfrm>
            <a:off x="226771" y="73566"/>
            <a:ext cx="1373505" cy="1115695"/>
          </a:xfrm>
          <a:prstGeom prst="rect">
            <a:avLst/>
          </a:prstGeom>
        </p:spPr>
      </p:pic>
    </p:spTree>
    <p:extLst>
      <p:ext uri="{BB962C8B-B14F-4D97-AF65-F5344CB8AC3E}">
        <p14:creationId xmlns:p14="http://schemas.microsoft.com/office/powerpoint/2010/main" val="10246736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16209" y="368657"/>
            <a:ext cx="5711582" cy="5693649"/>
          </a:xfrm>
        </p:spPr>
      </p:pic>
      <p:pic>
        <p:nvPicPr>
          <p:cNvPr id="5" name="image1.jpeg">
            <a:extLst>
              <a:ext uri="{FF2B5EF4-FFF2-40B4-BE49-F238E27FC236}">
                <a16:creationId xmlns:a16="http://schemas.microsoft.com/office/drawing/2014/main" id="{8E84D8AA-3C98-40D6-9EF2-4E8DCDB0C2FD}"/>
              </a:ext>
            </a:extLst>
          </p:cNvPr>
          <p:cNvPicPr/>
          <p:nvPr/>
        </p:nvPicPr>
        <p:blipFill>
          <a:blip r:embed="rId3" cstate="print"/>
          <a:stretch>
            <a:fillRect/>
          </a:stretch>
        </p:blipFill>
        <p:spPr>
          <a:xfrm>
            <a:off x="152400" y="228600"/>
            <a:ext cx="1373505" cy="1115695"/>
          </a:xfrm>
          <a:prstGeom prst="rect">
            <a:avLst/>
          </a:prstGeom>
        </p:spPr>
      </p:pic>
    </p:spTree>
    <p:extLst>
      <p:ext uri="{BB962C8B-B14F-4D97-AF65-F5344CB8AC3E}">
        <p14:creationId xmlns:p14="http://schemas.microsoft.com/office/powerpoint/2010/main" val="2777479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CA" sz="3000" dirty="0"/>
          </a:p>
          <a:p>
            <a:pPr marL="0" indent="0" algn="ctr">
              <a:buNone/>
            </a:pPr>
            <a:r>
              <a:rPr lang="en-CA" sz="6600" dirty="0"/>
              <a:t>CARF</a:t>
            </a:r>
          </a:p>
          <a:p>
            <a:pPr marL="0" indent="0" algn="ctr">
              <a:buNone/>
            </a:pPr>
            <a:r>
              <a:rPr lang="en-CA" sz="6600" dirty="0"/>
              <a:t>Preparation</a:t>
            </a:r>
          </a:p>
        </p:txBody>
      </p:sp>
      <p:pic>
        <p:nvPicPr>
          <p:cNvPr id="4" name="image1.jpeg">
            <a:extLst>
              <a:ext uri="{FF2B5EF4-FFF2-40B4-BE49-F238E27FC236}">
                <a16:creationId xmlns:a16="http://schemas.microsoft.com/office/drawing/2014/main" id="{81B7D3DD-F675-4632-A998-E6F3C96EB10F}"/>
              </a:ext>
            </a:extLst>
          </p:cNvPr>
          <p:cNvPicPr/>
          <p:nvPr/>
        </p:nvPicPr>
        <p:blipFill>
          <a:blip r:embed="rId2" cstate="print"/>
          <a:stretch>
            <a:fillRect/>
          </a:stretch>
        </p:blipFill>
        <p:spPr>
          <a:xfrm>
            <a:off x="456247" y="327025"/>
            <a:ext cx="1373505" cy="1115695"/>
          </a:xfrm>
          <a:prstGeom prst="rect">
            <a:avLst/>
          </a:prstGeom>
        </p:spPr>
      </p:pic>
    </p:spTree>
    <p:extLst>
      <p:ext uri="{BB962C8B-B14F-4D97-AF65-F5344CB8AC3E}">
        <p14:creationId xmlns:p14="http://schemas.microsoft.com/office/powerpoint/2010/main" val="3965403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6600" dirty="0">
                <a:solidFill>
                  <a:srgbClr val="0070C0"/>
                </a:solidFill>
              </a:rPr>
              <a:t>CARF 2018</a:t>
            </a:r>
          </a:p>
        </p:txBody>
      </p:sp>
      <p:sp>
        <p:nvSpPr>
          <p:cNvPr id="3" name="Content Placeholder 2"/>
          <p:cNvSpPr>
            <a:spLocks noGrp="1"/>
          </p:cNvSpPr>
          <p:nvPr>
            <p:ph idx="1"/>
          </p:nvPr>
        </p:nvSpPr>
        <p:spPr/>
        <p:txBody>
          <a:bodyPr>
            <a:normAutofit fontScale="92500" lnSpcReduction="10000"/>
          </a:bodyPr>
          <a:lstStyle/>
          <a:p>
            <a:r>
              <a:rPr lang="en-CA" dirty="0"/>
              <a:t>Surveyors will be in the Centre from November 28 – 30, 2018</a:t>
            </a:r>
          </a:p>
          <a:p>
            <a:r>
              <a:rPr lang="en-CA" dirty="0"/>
              <a:t>Three surveyors are coming – one administrative surveyor and two program surveyors</a:t>
            </a:r>
          </a:p>
          <a:p>
            <a:r>
              <a:rPr lang="en-CA" dirty="0"/>
              <a:t>All staff are welcome to attend the opening and closing sessions.</a:t>
            </a:r>
          </a:p>
          <a:p>
            <a:r>
              <a:rPr lang="en-CA" dirty="0"/>
              <a:t>Opening session, Wednesday, November 28, 9:00 am (approximate times – to be confirmed later)</a:t>
            </a:r>
          </a:p>
          <a:p>
            <a:r>
              <a:rPr lang="en-CA" dirty="0"/>
              <a:t>Closing session, Friday, November 30, 2:30 pm</a:t>
            </a:r>
          </a:p>
        </p:txBody>
      </p:sp>
      <p:pic>
        <p:nvPicPr>
          <p:cNvPr id="4" name="image1.jpeg">
            <a:extLst>
              <a:ext uri="{FF2B5EF4-FFF2-40B4-BE49-F238E27FC236}">
                <a16:creationId xmlns:a16="http://schemas.microsoft.com/office/drawing/2014/main" id="{B9EDA997-1A6E-4E9C-8297-FFBD7CF2455C}"/>
              </a:ext>
            </a:extLst>
          </p:cNvPr>
          <p:cNvPicPr/>
          <p:nvPr/>
        </p:nvPicPr>
        <p:blipFill>
          <a:blip r:embed="rId2" cstate="print"/>
          <a:stretch>
            <a:fillRect/>
          </a:stretch>
        </p:blipFill>
        <p:spPr>
          <a:xfrm>
            <a:off x="456247" y="327025"/>
            <a:ext cx="1373505" cy="1115695"/>
          </a:xfrm>
          <a:prstGeom prst="rect">
            <a:avLst/>
          </a:prstGeom>
        </p:spPr>
      </p:pic>
    </p:spTree>
    <p:extLst>
      <p:ext uri="{BB962C8B-B14F-4D97-AF65-F5344CB8AC3E}">
        <p14:creationId xmlns:p14="http://schemas.microsoft.com/office/powerpoint/2010/main" val="2345107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rgbClr val="0070C0"/>
                </a:solidFill>
              </a:rPr>
              <a:t>Things to Remember</a:t>
            </a:r>
          </a:p>
        </p:txBody>
      </p:sp>
      <p:sp>
        <p:nvSpPr>
          <p:cNvPr id="3" name="Content Placeholder 2"/>
          <p:cNvSpPr>
            <a:spLocks noGrp="1"/>
          </p:cNvSpPr>
          <p:nvPr>
            <p:ph idx="1"/>
          </p:nvPr>
        </p:nvSpPr>
        <p:spPr>
          <a:xfrm>
            <a:off x="457200" y="1495107"/>
            <a:ext cx="8229600" cy="5334000"/>
          </a:xfrm>
        </p:spPr>
        <p:txBody>
          <a:bodyPr>
            <a:normAutofit fontScale="92500" lnSpcReduction="10000"/>
          </a:bodyPr>
          <a:lstStyle/>
          <a:p>
            <a:r>
              <a:rPr lang="en-US" dirty="0"/>
              <a:t>Be ready with a few aspects of your work that you are particularly proud of and can speak confidently about.</a:t>
            </a:r>
          </a:p>
          <a:p>
            <a:r>
              <a:rPr lang="en-US" dirty="0"/>
              <a:t>Be honest.  If you don’t know an answer, don’t try to improvise!</a:t>
            </a:r>
          </a:p>
          <a:p>
            <a:r>
              <a:rPr lang="en-US" dirty="0"/>
              <a:t>It’s ok to say you don’t know, but you know where to find the information i.e. you know we have a policy on responding to a subpoena and you would look it up on the n drive and/or get direction from your supervisor.</a:t>
            </a:r>
          </a:p>
          <a:p>
            <a:r>
              <a:rPr lang="en-US" dirty="0"/>
              <a:t>Nothing you say is going to change the outcome of our survey.</a:t>
            </a:r>
          </a:p>
        </p:txBody>
      </p:sp>
      <p:pic>
        <p:nvPicPr>
          <p:cNvPr id="4" name="image1.jpeg">
            <a:extLst>
              <a:ext uri="{FF2B5EF4-FFF2-40B4-BE49-F238E27FC236}">
                <a16:creationId xmlns:a16="http://schemas.microsoft.com/office/drawing/2014/main" id="{E47C69B6-E4FE-4D8A-9863-29529B363383}"/>
              </a:ext>
            </a:extLst>
          </p:cNvPr>
          <p:cNvPicPr/>
          <p:nvPr/>
        </p:nvPicPr>
        <p:blipFill>
          <a:blip r:embed="rId2" cstate="print"/>
          <a:stretch>
            <a:fillRect/>
          </a:stretch>
        </p:blipFill>
        <p:spPr>
          <a:xfrm>
            <a:off x="456247" y="327025"/>
            <a:ext cx="1373505" cy="1115695"/>
          </a:xfrm>
          <a:prstGeom prst="rect">
            <a:avLst/>
          </a:prstGeom>
        </p:spPr>
      </p:pic>
    </p:spTree>
    <p:extLst>
      <p:ext uri="{BB962C8B-B14F-4D97-AF65-F5344CB8AC3E}">
        <p14:creationId xmlns:p14="http://schemas.microsoft.com/office/powerpoint/2010/main" val="3051069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rgbClr val="FF0000"/>
                </a:solidFill>
              </a:rPr>
              <a:t>Emergency Procedures</a:t>
            </a:r>
          </a:p>
        </p:txBody>
      </p:sp>
      <p:sp>
        <p:nvSpPr>
          <p:cNvPr id="3" name="Content Placeholder 2"/>
          <p:cNvSpPr>
            <a:spLocks noGrp="1"/>
          </p:cNvSpPr>
          <p:nvPr>
            <p:ph idx="1"/>
          </p:nvPr>
        </p:nvSpPr>
        <p:spPr/>
        <p:txBody>
          <a:bodyPr>
            <a:normAutofit lnSpcReduction="10000"/>
          </a:bodyPr>
          <a:lstStyle/>
          <a:p>
            <a:r>
              <a:rPr lang="en-CA" dirty="0"/>
              <a:t>Please make sure you have signed in</a:t>
            </a:r>
          </a:p>
          <a:p>
            <a:r>
              <a:rPr lang="en-CA" dirty="0"/>
              <a:t>We have to demonstrate competency based training – which means that we test you on your knowledge of the information.  </a:t>
            </a:r>
          </a:p>
          <a:p>
            <a:r>
              <a:rPr lang="en-US" dirty="0"/>
              <a:t>There are quizzes on your seats. They are due in my mailbox by Wednesday, September 26, 2018.</a:t>
            </a:r>
          </a:p>
          <a:p>
            <a:r>
              <a:rPr lang="en-CA" dirty="0"/>
              <a:t>If you borrow a pen from the sign in table, please replace it before you leave.</a:t>
            </a:r>
          </a:p>
        </p:txBody>
      </p:sp>
      <p:pic>
        <p:nvPicPr>
          <p:cNvPr id="4" name="image1.jpeg">
            <a:extLst>
              <a:ext uri="{FF2B5EF4-FFF2-40B4-BE49-F238E27FC236}">
                <a16:creationId xmlns:a16="http://schemas.microsoft.com/office/drawing/2014/main" id="{F704E250-686F-4A4D-8B91-92821A2B749D}"/>
              </a:ext>
            </a:extLst>
          </p:cNvPr>
          <p:cNvPicPr/>
          <p:nvPr/>
        </p:nvPicPr>
        <p:blipFill>
          <a:blip r:embed="rId2" cstate="print"/>
          <a:stretch>
            <a:fillRect/>
          </a:stretch>
        </p:blipFill>
        <p:spPr>
          <a:xfrm>
            <a:off x="457200" y="274638"/>
            <a:ext cx="1373505" cy="1115695"/>
          </a:xfrm>
          <a:prstGeom prst="rect">
            <a:avLst/>
          </a:prstGeom>
        </p:spPr>
      </p:pic>
    </p:spTree>
    <p:extLst>
      <p:ext uri="{BB962C8B-B14F-4D97-AF65-F5344CB8AC3E}">
        <p14:creationId xmlns:p14="http://schemas.microsoft.com/office/powerpoint/2010/main" val="5943769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8871"/>
            <a:ext cx="8229600" cy="411162"/>
          </a:xfrm>
        </p:spPr>
        <p:txBody>
          <a:bodyPr>
            <a:normAutofit fontScale="90000"/>
          </a:bodyPr>
          <a:lstStyle/>
          <a:p>
            <a:r>
              <a:rPr lang="en-CA" sz="4000" dirty="0">
                <a:solidFill>
                  <a:srgbClr val="0070C0"/>
                </a:solidFill>
              </a:rPr>
              <a:t>Agency Information</a:t>
            </a:r>
          </a:p>
        </p:txBody>
      </p:sp>
      <p:sp>
        <p:nvSpPr>
          <p:cNvPr id="3" name="Content Placeholder 2"/>
          <p:cNvSpPr>
            <a:spLocks noGrp="1"/>
          </p:cNvSpPr>
          <p:nvPr>
            <p:ph idx="1"/>
          </p:nvPr>
        </p:nvSpPr>
        <p:spPr>
          <a:xfrm>
            <a:off x="457200" y="1613579"/>
            <a:ext cx="8229600" cy="5287963"/>
          </a:xfrm>
        </p:spPr>
        <p:txBody>
          <a:bodyPr>
            <a:normAutofit fontScale="70000" lnSpcReduction="20000"/>
          </a:bodyPr>
          <a:lstStyle/>
          <a:p>
            <a:pPr marL="514350" indent="-514350">
              <a:buFont typeface="+mj-lt"/>
              <a:buAutoNum type="arabicPeriod"/>
            </a:pPr>
            <a:r>
              <a:rPr lang="en-US" sz="3700" b="1" u="sng" dirty="0">
                <a:solidFill>
                  <a:srgbClr val="0070C0"/>
                </a:solidFill>
              </a:rPr>
              <a:t>Health and Safety</a:t>
            </a:r>
            <a:r>
              <a:rPr lang="en-US" sz="3700" b="1" dirty="0">
                <a:solidFill>
                  <a:srgbClr val="0070C0"/>
                </a:solidFill>
              </a:rPr>
              <a:t>:</a:t>
            </a:r>
          </a:p>
          <a:p>
            <a:r>
              <a:rPr lang="en-US" sz="3400" dirty="0"/>
              <a:t>How do you report (critical) incidents and where would you find an incident form?</a:t>
            </a:r>
          </a:p>
          <a:p>
            <a:r>
              <a:rPr lang="en-US" sz="3400" dirty="0"/>
              <a:t>What do you do if you find someone who is injured at work?</a:t>
            </a:r>
          </a:p>
          <a:p>
            <a:r>
              <a:rPr lang="en-US" sz="3400" dirty="0"/>
              <a:t>How do you access first aid?  At main office?  At satellite offices?  In the community?</a:t>
            </a:r>
          </a:p>
          <a:p>
            <a:r>
              <a:rPr lang="en-US" sz="3400" dirty="0"/>
              <a:t>What are three key health and safety activities that occur during the year?</a:t>
            </a:r>
          </a:p>
          <a:p>
            <a:r>
              <a:rPr lang="en-US" sz="3400" dirty="0"/>
              <a:t>If you notice a hazard, what do you do and how do you report it?</a:t>
            </a:r>
          </a:p>
          <a:p>
            <a:r>
              <a:rPr lang="en-US" sz="3400" dirty="0"/>
              <a:t>Where is the nearest fire extinguisher to your desk?</a:t>
            </a:r>
          </a:p>
          <a:p>
            <a:r>
              <a:rPr lang="en-US" sz="3400" dirty="0"/>
              <a:t>Where is the nearest evacuation exit to your desk?</a:t>
            </a:r>
          </a:p>
          <a:p>
            <a:r>
              <a:rPr lang="en-US" sz="3400" dirty="0"/>
              <a:t>Have you participated in health and safety training?</a:t>
            </a:r>
          </a:p>
          <a:p>
            <a:r>
              <a:rPr lang="en-US" sz="3400" dirty="0"/>
              <a:t>What kinds of inspections occur at the offices?</a:t>
            </a:r>
          </a:p>
          <a:p>
            <a:endParaRPr lang="en-CA" dirty="0"/>
          </a:p>
        </p:txBody>
      </p:sp>
      <p:pic>
        <p:nvPicPr>
          <p:cNvPr id="4" name="image1.jpeg">
            <a:extLst>
              <a:ext uri="{FF2B5EF4-FFF2-40B4-BE49-F238E27FC236}">
                <a16:creationId xmlns:a16="http://schemas.microsoft.com/office/drawing/2014/main" id="{C552BB37-DD38-48E6-A03A-D31C4ADD3B28}"/>
              </a:ext>
            </a:extLst>
          </p:cNvPr>
          <p:cNvPicPr/>
          <p:nvPr/>
        </p:nvPicPr>
        <p:blipFill>
          <a:blip r:embed="rId2" cstate="print"/>
          <a:stretch>
            <a:fillRect/>
          </a:stretch>
        </p:blipFill>
        <p:spPr>
          <a:xfrm>
            <a:off x="304800" y="196810"/>
            <a:ext cx="1373505" cy="1115695"/>
          </a:xfrm>
          <a:prstGeom prst="rect">
            <a:avLst/>
          </a:prstGeom>
        </p:spPr>
      </p:pic>
    </p:spTree>
    <p:extLst>
      <p:ext uri="{BB962C8B-B14F-4D97-AF65-F5344CB8AC3E}">
        <p14:creationId xmlns:p14="http://schemas.microsoft.com/office/powerpoint/2010/main" val="654425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5135563"/>
          </a:xfrm>
        </p:spPr>
        <p:txBody>
          <a:bodyPr>
            <a:normAutofit fontScale="85000" lnSpcReduction="10000"/>
          </a:bodyPr>
          <a:lstStyle/>
          <a:p>
            <a:pPr marL="514350" indent="-514350">
              <a:buFont typeface="+mj-lt"/>
              <a:buAutoNum type="arabicPeriod" startAt="2"/>
            </a:pPr>
            <a:r>
              <a:rPr lang="en-US" sz="3500" b="1" u="sng" dirty="0">
                <a:solidFill>
                  <a:srgbClr val="0070C0"/>
                </a:solidFill>
              </a:rPr>
              <a:t>Mission, Strategic Direction and Leadership</a:t>
            </a:r>
          </a:p>
          <a:p>
            <a:r>
              <a:rPr lang="en-US" dirty="0"/>
              <a:t>What is BCCFA Mission Statement? Vison? Values? </a:t>
            </a:r>
          </a:p>
          <a:p>
            <a:r>
              <a:rPr lang="en-US" dirty="0"/>
              <a:t>Where can you find a copy of BCCFA’s Code of Ethics?</a:t>
            </a:r>
          </a:p>
          <a:p>
            <a:r>
              <a:rPr lang="en-US" dirty="0"/>
              <a:t>What are key areas covered by Code of Ethics?</a:t>
            </a:r>
          </a:p>
          <a:p>
            <a:r>
              <a:rPr lang="en-US" dirty="0"/>
              <a:t>How can you contact the BCCFA Board of Directors?</a:t>
            </a:r>
          </a:p>
          <a:p>
            <a:r>
              <a:rPr lang="en-US" dirty="0"/>
              <a:t>Does the Board have consumer representation?</a:t>
            </a:r>
          </a:p>
          <a:p>
            <a:r>
              <a:rPr lang="en-US" dirty="0"/>
              <a:t>Who is the Medical Director of BCCFA?  Who is the Paediatric Medical Consultant?</a:t>
            </a:r>
          </a:p>
          <a:p>
            <a:r>
              <a:rPr lang="en-US" dirty="0"/>
              <a:t>What is the role of the Association Board of Directors?</a:t>
            </a:r>
          </a:p>
          <a:p>
            <a:r>
              <a:rPr lang="en-US" dirty="0"/>
              <a:t>What is the role of the Foundation Board of Directors?</a:t>
            </a:r>
          </a:p>
          <a:p>
            <a:endParaRPr lang="en-CA" dirty="0"/>
          </a:p>
        </p:txBody>
      </p:sp>
      <p:pic>
        <p:nvPicPr>
          <p:cNvPr id="4" name="image1.jpeg">
            <a:extLst>
              <a:ext uri="{FF2B5EF4-FFF2-40B4-BE49-F238E27FC236}">
                <a16:creationId xmlns:a16="http://schemas.microsoft.com/office/drawing/2014/main" id="{C4C8D288-E51F-4584-927F-D7339FD96807}"/>
              </a:ext>
            </a:extLst>
          </p:cNvPr>
          <p:cNvPicPr/>
          <p:nvPr/>
        </p:nvPicPr>
        <p:blipFill>
          <a:blip r:embed="rId2" cstate="print"/>
          <a:stretch>
            <a:fillRect/>
          </a:stretch>
        </p:blipFill>
        <p:spPr>
          <a:xfrm>
            <a:off x="456247" y="327025"/>
            <a:ext cx="1373505" cy="1115695"/>
          </a:xfrm>
          <a:prstGeom prst="rect">
            <a:avLst/>
          </a:prstGeom>
        </p:spPr>
      </p:pic>
    </p:spTree>
    <p:extLst>
      <p:ext uri="{BB962C8B-B14F-4D97-AF65-F5344CB8AC3E}">
        <p14:creationId xmlns:p14="http://schemas.microsoft.com/office/powerpoint/2010/main" val="32532137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27576"/>
            <a:ext cx="8229600" cy="5211763"/>
          </a:xfrm>
        </p:spPr>
        <p:txBody>
          <a:bodyPr>
            <a:normAutofit fontScale="77500" lnSpcReduction="20000"/>
          </a:bodyPr>
          <a:lstStyle/>
          <a:p>
            <a:pPr marL="514350" indent="-514350">
              <a:buFont typeface="+mj-lt"/>
              <a:buAutoNum type="arabicPeriod" startAt="3"/>
            </a:pPr>
            <a:r>
              <a:rPr lang="en-US" sz="4300" b="1" u="sng" dirty="0">
                <a:solidFill>
                  <a:srgbClr val="0070C0"/>
                </a:solidFill>
              </a:rPr>
              <a:t>Confidentiality</a:t>
            </a:r>
          </a:p>
          <a:p>
            <a:r>
              <a:rPr lang="en-US" dirty="0"/>
              <a:t>What are BCCFA policies regarding obtaining and releasing information?</a:t>
            </a:r>
          </a:p>
          <a:p>
            <a:r>
              <a:rPr lang="en-US" dirty="0"/>
              <a:t>When confidential information is sent to the wrong person, what are some of the required steps to follow?</a:t>
            </a:r>
          </a:p>
          <a:p>
            <a:r>
              <a:rPr lang="en-US" dirty="0"/>
              <a:t>What would you do if a police officer showed up with a search warrant and asked you to give them client files?</a:t>
            </a:r>
          </a:p>
          <a:p>
            <a:r>
              <a:rPr lang="en-US" dirty="0"/>
              <a:t>If a lawyer calls and asks you for information regarding a client, what do you do?</a:t>
            </a:r>
          </a:p>
          <a:p>
            <a:r>
              <a:rPr lang="en-US" dirty="0"/>
              <a:t>If you have received a subpoena re client information, what do you do?</a:t>
            </a:r>
          </a:p>
          <a:p>
            <a:r>
              <a:rPr lang="en-US" dirty="0"/>
              <a:t>What is BCCFA policy on sending client information by email?</a:t>
            </a:r>
          </a:p>
          <a:p>
            <a:r>
              <a:rPr lang="en-US" dirty="0"/>
              <a:t>How does BCCFA protect staff’s private information? </a:t>
            </a:r>
          </a:p>
          <a:p>
            <a:endParaRPr lang="en-CA" dirty="0"/>
          </a:p>
        </p:txBody>
      </p:sp>
      <p:pic>
        <p:nvPicPr>
          <p:cNvPr id="4" name="image1.jpeg">
            <a:extLst>
              <a:ext uri="{FF2B5EF4-FFF2-40B4-BE49-F238E27FC236}">
                <a16:creationId xmlns:a16="http://schemas.microsoft.com/office/drawing/2014/main" id="{8BBED893-5735-47F3-BF6C-CFCE3193E44D}"/>
              </a:ext>
            </a:extLst>
          </p:cNvPr>
          <p:cNvPicPr/>
          <p:nvPr/>
        </p:nvPicPr>
        <p:blipFill>
          <a:blip r:embed="rId2" cstate="print"/>
          <a:stretch>
            <a:fillRect/>
          </a:stretch>
        </p:blipFill>
        <p:spPr>
          <a:xfrm>
            <a:off x="456247" y="327025"/>
            <a:ext cx="1373505" cy="1115695"/>
          </a:xfrm>
          <a:prstGeom prst="rect">
            <a:avLst/>
          </a:prstGeom>
        </p:spPr>
      </p:pic>
    </p:spTree>
    <p:extLst>
      <p:ext uri="{BB962C8B-B14F-4D97-AF65-F5344CB8AC3E}">
        <p14:creationId xmlns:p14="http://schemas.microsoft.com/office/powerpoint/2010/main" val="25075368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Autofit/>
          </a:bodyPr>
          <a:lstStyle/>
          <a:p>
            <a:pPr marL="514350" indent="-514350">
              <a:buFont typeface="+mj-lt"/>
              <a:buAutoNum type="arabicPeriod" startAt="4"/>
            </a:pPr>
            <a:r>
              <a:rPr lang="en-US" b="1" u="sng" dirty="0">
                <a:solidFill>
                  <a:srgbClr val="0070C0"/>
                </a:solidFill>
              </a:rPr>
              <a:t>Resources</a:t>
            </a:r>
          </a:p>
          <a:p>
            <a:r>
              <a:rPr lang="en-US" sz="2400" dirty="0"/>
              <a:t>Where can you find information on safety in the community?</a:t>
            </a:r>
          </a:p>
          <a:p>
            <a:r>
              <a:rPr lang="en-US" sz="2400" dirty="0"/>
              <a:t>Where can you find information on infection control?</a:t>
            </a:r>
          </a:p>
          <a:p>
            <a:r>
              <a:rPr lang="en-US" sz="2400" dirty="0"/>
              <a:t>Where can you look at BCCFA policies and procedures?</a:t>
            </a:r>
          </a:p>
          <a:p>
            <a:r>
              <a:rPr lang="en-US" sz="2400" dirty="0"/>
              <a:t>How can you review a staff handbook?</a:t>
            </a:r>
          </a:p>
          <a:p>
            <a:r>
              <a:rPr lang="en-US" sz="2400" dirty="0"/>
              <a:t>Where can you find information on emergency preparedness?</a:t>
            </a:r>
          </a:p>
          <a:p>
            <a:r>
              <a:rPr lang="en-US" sz="2400" dirty="0"/>
              <a:t>What is the role of the OH&amp;S Committee?  Name some members of the committee.</a:t>
            </a:r>
          </a:p>
          <a:p>
            <a:r>
              <a:rPr lang="en-US" sz="2400" dirty="0"/>
              <a:t>How frequently are you involved in a CDP process?</a:t>
            </a:r>
          </a:p>
          <a:p>
            <a:r>
              <a:rPr lang="en-US" sz="2400" dirty="0"/>
              <a:t>What key elements should be covered in the CDP process?</a:t>
            </a:r>
          </a:p>
          <a:p>
            <a:r>
              <a:rPr lang="en-US" sz="2400" dirty="0"/>
              <a:t>Do you have opportunities for professional growth?</a:t>
            </a:r>
          </a:p>
          <a:p>
            <a:r>
              <a:rPr lang="en-US" sz="2400" dirty="0"/>
              <a:t>Did you have a thorough orientation when you started working at the Centre?  What were some key areas covered?</a:t>
            </a:r>
          </a:p>
        </p:txBody>
      </p:sp>
      <p:pic>
        <p:nvPicPr>
          <p:cNvPr id="4" name="image1.jpeg">
            <a:extLst>
              <a:ext uri="{FF2B5EF4-FFF2-40B4-BE49-F238E27FC236}">
                <a16:creationId xmlns:a16="http://schemas.microsoft.com/office/drawing/2014/main" id="{AC7F4479-A5E0-447C-9B12-267500459CE2}"/>
              </a:ext>
            </a:extLst>
          </p:cNvPr>
          <p:cNvPicPr/>
          <p:nvPr/>
        </p:nvPicPr>
        <p:blipFill>
          <a:blip r:embed="rId2" cstate="print"/>
          <a:stretch>
            <a:fillRect/>
          </a:stretch>
        </p:blipFill>
        <p:spPr>
          <a:xfrm>
            <a:off x="7162800" y="204152"/>
            <a:ext cx="1373505" cy="1115695"/>
          </a:xfrm>
          <a:prstGeom prst="rect">
            <a:avLst/>
          </a:prstGeom>
        </p:spPr>
      </p:pic>
    </p:spTree>
    <p:extLst>
      <p:ext uri="{BB962C8B-B14F-4D97-AF65-F5344CB8AC3E}">
        <p14:creationId xmlns:p14="http://schemas.microsoft.com/office/powerpoint/2010/main" val="37252991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77500" lnSpcReduction="20000"/>
          </a:bodyPr>
          <a:lstStyle/>
          <a:p>
            <a:pPr marL="742950" indent="-742950">
              <a:buFont typeface="+mj-lt"/>
              <a:buAutoNum type="arabicPeriod" startAt="5"/>
            </a:pPr>
            <a:r>
              <a:rPr lang="en-US" sz="4300" b="1" u="sng" dirty="0">
                <a:solidFill>
                  <a:srgbClr val="0070C0"/>
                </a:solidFill>
              </a:rPr>
              <a:t>Client Rights</a:t>
            </a:r>
          </a:p>
          <a:p>
            <a:r>
              <a:rPr lang="en-US" dirty="0"/>
              <a:t>What are the key rights of the clients/families?</a:t>
            </a:r>
          </a:p>
          <a:p>
            <a:r>
              <a:rPr lang="en-US" dirty="0"/>
              <a:t>How do we share information about rights with the clients/families?</a:t>
            </a:r>
          </a:p>
          <a:p>
            <a:r>
              <a:rPr lang="en-US" dirty="0"/>
              <a:t>What are the complaint procedures for clients/families?</a:t>
            </a:r>
          </a:p>
          <a:p>
            <a:r>
              <a:rPr lang="en-US" dirty="0"/>
              <a:t>How are clients/families involved in setting, reviewing and/or revising their desired outcomes/goals?</a:t>
            </a:r>
          </a:p>
          <a:p>
            <a:r>
              <a:rPr lang="en-US" dirty="0"/>
              <a:t>What are some measures your program has taken to improve accessibility for clients?</a:t>
            </a:r>
          </a:p>
          <a:p>
            <a:r>
              <a:rPr lang="en-US" dirty="0"/>
              <a:t>Name some ways BCCFA seeks feedback from clients/families.</a:t>
            </a:r>
          </a:p>
          <a:p>
            <a:r>
              <a:rPr lang="en-US" dirty="0"/>
              <a:t>If an individual came to the office stating they are the parent of a child client and asking to see the child’s file, what would you do?</a:t>
            </a:r>
          </a:p>
          <a:p>
            <a:r>
              <a:rPr lang="en-US" dirty="0"/>
              <a:t>If you suspect child abuse or neglect, what do you do?</a:t>
            </a:r>
          </a:p>
          <a:p>
            <a:endParaRPr lang="en-CA" dirty="0"/>
          </a:p>
        </p:txBody>
      </p:sp>
      <p:pic>
        <p:nvPicPr>
          <p:cNvPr id="4" name="image1.jpeg">
            <a:extLst>
              <a:ext uri="{FF2B5EF4-FFF2-40B4-BE49-F238E27FC236}">
                <a16:creationId xmlns:a16="http://schemas.microsoft.com/office/drawing/2014/main" id="{E1FB633F-5B2F-4182-B8E6-13F56C90B1B5}"/>
              </a:ext>
            </a:extLst>
          </p:cNvPr>
          <p:cNvPicPr/>
          <p:nvPr/>
        </p:nvPicPr>
        <p:blipFill>
          <a:blip r:embed="rId2" cstate="print"/>
          <a:stretch>
            <a:fillRect/>
          </a:stretch>
        </p:blipFill>
        <p:spPr>
          <a:xfrm>
            <a:off x="7239000" y="127952"/>
            <a:ext cx="1373505" cy="1115695"/>
          </a:xfrm>
          <a:prstGeom prst="rect">
            <a:avLst/>
          </a:prstGeom>
        </p:spPr>
      </p:pic>
    </p:spTree>
    <p:extLst>
      <p:ext uri="{BB962C8B-B14F-4D97-AF65-F5344CB8AC3E}">
        <p14:creationId xmlns:p14="http://schemas.microsoft.com/office/powerpoint/2010/main" val="437888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 </a:t>
            </a:r>
          </a:p>
        </p:txBody>
      </p:sp>
      <p:sp>
        <p:nvSpPr>
          <p:cNvPr id="3" name="Content Placeholder 2"/>
          <p:cNvSpPr>
            <a:spLocks noGrp="1"/>
          </p:cNvSpPr>
          <p:nvPr>
            <p:ph idx="1"/>
          </p:nvPr>
        </p:nvSpPr>
        <p:spPr>
          <a:xfrm>
            <a:off x="469641" y="2057400"/>
            <a:ext cx="8229600" cy="5440363"/>
          </a:xfrm>
        </p:spPr>
        <p:txBody>
          <a:bodyPr/>
          <a:lstStyle/>
          <a:p>
            <a:pPr marL="514350" indent="-514350">
              <a:buFont typeface="+mj-lt"/>
              <a:buAutoNum type="arabicPeriod" startAt="6"/>
            </a:pPr>
            <a:r>
              <a:rPr lang="en-CA" b="1" u="sng" dirty="0">
                <a:solidFill>
                  <a:srgbClr val="0070C0"/>
                </a:solidFill>
              </a:rPr>
              <a:t>Agency Documents</a:t>
            </a:r>
          </a:p>
          <a:p>
            <a:r>
              <a:rPr lang="en-CA" dirty="0"/>
              <a:t>Strategic Plan</a:t>
            </a:r>
          </a:p>
          <a:p>
            <a:r>
              <a:rPr lang="en-CA" dirty="0"/>
              <a:t>Risk Management Plan</a:t>
            </a:r>
          </a:p>
          <a:p>
            <a:r>
              <a:rPr lang="en-CA" dirty="0"/>
              <a:t>Accessibility Plan</a:t>
            </a:r>
          </a:p>
          <a:p>
            <a:r>
              <a:rPr lang="en-CA" dirty="0"/>
              <a:t>Cultural Diversity and Competency Plan</a:t>
            </a:r>
          </a:p>
          <a:p>
            <a:endParaRPr lang="en-CA" dirty="0"/>
          </a:p>
          <a:p>
            <a:endParaRPr lang="en-CA" dirty="0"/>
          </a:p>
        </p:txBody>
      </p:sp>
      <p:pic>
        <p:nvPicPr>
          <p:cNvPr id="4" name="image1.jpeg">
            <a:extLst>
              <a:ext uri="{FF2B5EF4-FFF2-40B4-BE49-F238E27FC236}">
                <a16:creationId xmlns:a16="http://schemas.microsoft.com/office/drawing/2014/main" id="{E0BE6C39-AD7F-4CC2-ACB3-15A7665438B0}"/>
              </a:ext>
            </a:extLst>
          </p:cNvPr>
          <p:cNvPicPr/>
          <p:nvPr/>
        </p:nvPicPr>
        <p:blipFill>
          <a:blip r:embed="rId2" cstate="print"/>
          <a:stretch>
            <a:fillRect/>
          </a:stretch>
        </p:blipFill>
        <p:spPr>
          <a:xfrm>
            <a:off x="304800" y="309719"/>
            <a:ext cx="1373505" cy="1115695"/>
          </a:xfrm>
          <a:prstGeom prst="rect">
            <a:avLst/>
          </a:prstGeom>
        </p:spPr>
      </p:pic>
    </p:spTree>
    <p:extLst>
      <p:ext uri="{BB962C8B-B14F-4D97-AF65-F5344CB8AC3E}">
        <p14:creationId xmlns:p14="http://schemas.microsoft.com/office/powerpoint/2010/main" val="7922583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85000" lnSpcReduction="20000"/>
          </a:bodyPr>
          <a:lstStyle/>
          <a:p>
            <a:pPr marL="514350" indent="-514350">
              <a:buFont typeface="+mj-lt"/>
              <a:buAutoNum type="arabicPeriod" startAt="7"/>
            </a:pPr>
            <a:r>
              <a:rPr lang="en-CA" b="1" u="sng" dirty="0">
                <a:solidFill>
                  <a:srgbClr val="0070C0"/>
                </a:solidFill>
              </a:rPr>
              <a:t>Program Evaluation</a:t>
            </a:r>
          </a:p>
          <a:p>
            <a:r>
              <a:rPr lang="en-CA" dirty="0"/>
              <a:t>How does your program evaluate the services provided?</a:t>
            </a:r>
          </a:p>
          <a:p>
            <a:r>
              <a:rPr lang="en-CA" dirty="0"/>
              <a:t>What are some targets your program is measuring?</a:t>
            </a:r>
          </a:p>
          <a:p>
            <a:r>
              <a:rPr lang="en-CA"/>
              <a:t>How is the information shared with you?</a:t>
            </a:r>
          </a:p>
          <a:p>
            <a:r>
              <a:rPr lang="en-CA" dirty="0"/>
              <a:t>How are you involved in analysing the results?</a:t>
            </a:r>
          </a:p>
          <a:p>
            <a:r>
              <a:rPr lang="en-CA" dirty="0"/>
              <a:t>What improvements have been implemented?</a:t>
            </a:r>
          </a:p>
          <a:p>
            <a:r>
              <a:rPr lang="en-CA" dirty="0"/>
              <a:t>Describe some recent meetings and discussions with your supervisor</a:t>
            </a:r>
          </a:p>
          <a:p>
            <a:r>
              <a:rPr lang="en-CA" dirty="0"/>
              <a:t>What are some ways that persons served participate in the community?</a:t>
            </a:r>
          </a:p>
          <a:p>
            <a:r>
              <a:rPr lang="en-CA" dirty="0"/>
              <a:t>What are some examples of skill acquisition of persons served?</a:t>
            </a:r>
          </a:p>
        </p:txBody>
      </p:sp>
      <p:pic>
        <p:nvPicPr>
          <p:cNvPr id="4" name="image1.jpeg">
            <a:extLst>
              <a:ext uri="{FF2B5EF4-FFF2-40B4-BE49-F238E27FC236}">
                <a16:creationId xmlns:a16="http://schemas.microsoft.com/office/drawing/2014/main" id="{B3EE28B5-3253-418B-9EFF-431525F195CB}"/>
              </a:ext>
            </a:extLst>
          </p:cNvPr>
          <p:cNvPicPr/>
          <p:nvPr/>
        </p:nvPicPr>
        <p:blipFill>
          <a:blip r:embed="rId2" cstate="print"/>
          <a:stretch>
            <a:fillRect/>
          </a:stretch>
        </p:blipFill>
        <p:spPr>
          <a:xfrm>
            <a:off x="7313295" y="304800"/>
            <a:ext cx="1373505" cy="1115695"/>
          </a:xfrm>
          <a:prstGeom prst="rect">
            <a:avLst/>
          </a:prstGeom>
        </p:spPr>
      </p:pic>
    </p:spTree>
    <p:extLst>
      <p:ext uri="{BB962C8B-B14F-4D97-AF65-F5344CB8AC3E}">
        <p14:creationId xmlns:p14="http://schemas.microsoft.com/office/powerpoint/2010/main" val="1093669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758" y="301942"/>
            <a:ext cx="8229600" cy="1143000"/>
          </a:xfrm>
        </p:spPr>
        <p:txBody>
          <a:bodyPr/>
          <a:lstStyle/>
          <a:p>
            <a:pPr algn="l"/>
            <a:r>
              <a:rPr lang="en-US" dirty="0"/>
              <a:t>		</a:t>
            </a:r>
            <a:r>
              <a:rPr lang="en-US" dirty="0">
                <a:solidFill>
                  <a:srgbClr val="FF0000"/>
                </a:solidFill>
              </a:rPr>
              <a:t>Medical Emergencies</a:t>
            </a:r>
          </a:p>
        </p:txBody>
      </p:sp>
      <p:sp>
        <p:nvSpPr>
          <p:cNvPr id="3" name="Content Placeholder 2"/>
          <p:cNvSpPr>
            <a:spLocks noGrp="1"/>
          </p:cNvSpPr>
          <p:nvPr>
            <p:ph idx="1"/>
          </p:nvPr>
        </p:nvSpPr>
        <p:spPr>
          <a:xfrm>
            <a:off x="457200" y="1600200"/>
            <a:ext cx="8534400" cy="4525963"/>
          </a:xfrm>
        </p:spPr>
        <p:txBody>
          <a:bodyPr>
            <a:normAutofit fontScale="70000" lnSpcReduction="20000"/>
          </a:bodyPr>
          <a:lstStyle/>
          <a:p>
            <a:pPr marL="0" indent="0">
              <a:buNone/>
            </a:pPr>
            <a:r>
              <a:rPr lang="en-US" sz="3400" u="sng" dirty="0"/>
              <a:t>At a BCCFA office or a Community Partner</a:t>
            </a:r>
          </a:p>
          <a:p>
            <a:r>
              <a:rPr lang="en-US" sz="3400" dirty="0"/>
              <a:t>Shout that you need assistance / someone</a:t>
            </a:r>
          </a:p>
          <a:p>
            <a:pPr marL="0" indent="0">
              <a:buNone/>
            </a:pPr>
            <a:r>
              <a:rPr lang="en-US" sz="3400" dirty="0"/>
              <a:t>     discovers you and shouts for assistance</a:t>
            </a:r>
          </a:p>
          <a:p>
            <a:r>
              <a:rPr lang="en-US" sz="3400" dirty="0"/>
              <a:t>Ask to have a First Aid Attendant paged/sent to your location</a:t>
            </a:r>
          </a:p>
          <a:p>
            <a:r>
              <a:rPr lang="en-US" sz="3400" dirty="0"/>
              <a:t>First Aid is administered</a:t>
            </a:r>
          </a:p>
          <a:p>
            <a:r>
              <a:rPr lang="en-US" sz="3400" dirty="0"/>
              <a:t>If necessary, someone calls 911 or you seek further medical treatment </a:t>
            </a:r>
          </a:p>
          <a:p>
            <a:r>
              <a:rPr lang="en-US" sz="3400" dirty="0"/>
              <a:t>Complete BCCFA Incident Report and WorkSafeBC documentation as soon as possible (by the end of next business day).  BCCFA Incident Report is found on the network at </a:t>
            </a:r>
            <a:r>
              <a:rPr lang="en-US" sz="3400" u="sng" dirty="0">
                <a:hlinkClick r:id="rId2"/>
              </a:rPr>
              <a:t>N:\Public\Forms and Documentation\Forms\OHS</a:t>
            </a:r>
            <a:endParaRPr lang="en-US" sz="3400" u="sng" dirty="0"/>
          </a:p>
          <a:p>
            <a:r>
              <a:rPr lang="en-US" sz="3400" dirty="0"/>
              <a:t>If you cannot get to work to complete the form, you can use </a:t>
            </a:r>
            <a:r>
              <a:rPr lang="en-US" sz="3400" dirty="0" err="1"/>
              <a:t>WorkSafeBC</a:t>
            </a:r>
            <a:r>
              <a:rPr lang="en-US" sz="3400" dirty="0"/>
              <a:t> </a:t>
            </a:r>
            <a:r>
              <a:rPr lang="en-US" sz="3400" dirty="0" err="1"/>
              <a:t>teleclaim</a:t>
            </a:r>
            <a:r>
              <a:rPr lang="en-US" sz="3400" dirty="0"/>
              <a:t>, call 1-888-WORKERS</a:t>
            </a:r>
          </a:p>
          <a:p>
            <a:endParaRPr lang="en-US" dirty="0"/>
          </a:p>
        </p:txBody>
      </p:sp>
      <p:pic>
        <p:nvPicPr>
          <p:cNvPr id="1026" name="Picture 2" descr="C:\Users\lisa.brooks\AppData\Local\Microsoft\Windows\Temporary Internet Files\Content.IE5\OIWRXOPJ\MC90004018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762000"/>
            <a:ext cx="1704442" cy="166695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1.jpeg">
            <a:extLst>
              <a:ext uri="{FF2B5EF4-FFF2-40B4-BE49-F238E27FC236}">
                <a16:creationId xmlns:a16="http://schemas.microsoft.com/office/drawing/2014/main" id="{3CB4BA9F-3790-47A7-93E6-9DE22978DD58}"/>
              </a:ext>
            </a:extLst>
          </p:cNvPr>
          <p:cNvPicPr/>
          <p:nvPr/>
        </p:nvPicPr>
        <p:blipFill>
          <a:blip r:embed="rId4" cstate="print"/>
          <a:stretch>
            <a:fillRect/>
          </a:stretch>
        </p:blipFill>
        <p:spPr>
          <a:xfrm>
            <a:off x="432369" y="204152"/>
            <a:ext cx="1373505" cy="1115695"/>
          </a:xfrm>
          <a:prstGeom prst="rect">
            <a:avLst/>
          </a:prstGeom>
        </p:spPr>
      </p:pic>
    </p:spTree>
    <p:extLst>
      <p:ext uri="{BB962C8B-B14F-4D97-AF65-F5344CB8AC3E}">
        <p14:creationId xmlns:p14="http://schemas.microsoft.com/office/powerpoint/2010/main" val="3088589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65919"/>
            <a:ext cx="8229600" cy="1143000"/>
          </a:xfrm>
        </p:spPr>
        <p:txBody>
          <a:bodyPr/>
          <a:lstStyle/>
          <a:p>
            <a:pPr algn="l"/>
            <a:r>
              <a:rPr lang="en-US" dirty="0"/>
              <a:t>	</a:t>
            </a:r>
            <a:r>
              <a:rPr lang="en-US" dirty="0">
                <a:solidFill>
                  <a:srgbClr val="FF0000"/>
                </a:solidFill>
              </a:rPr>
              <a:t>Medical Emergencies</a:t>
            </a:r>
          </a:p>
        </p:txBody>
      </p:sp>
      <p:sp>
        <p:nvSpPr>
          <p:cNvPr id="3" name="Content Placeholder 2"/>
          <p:cNvSpPr>
            <a:spLocks noGrp="1"/>
          </p:cNvSpPr>
          <p:nvPr>
            <p:ph idx="1"/>
          </p:nvPr>
        </p:nvSpPr>
        <p:spPr>
          <a:xfrm>
            <a:off x="457200" y="1600200"/>
            <a:ext cx="8229600" cy="4800600"/>
          </a:xfrm>
        </p:spPr>
        <p:txBody>
          <a:bodyPr>
            <a:normAutofit fontScale="40000" lnSpcReduction="20000"/>
          </a:bodyPr>
          <a:lstStyle/>
          <a:p>
            <a:pPr marL="0" indent="0">
              <a:buNone/>
            </a:pPr>
            <a:r>
              <a:rPr lang="en-US" sz="5800" u="sng" dirty="0"/>
              <a:t>Out in the community – Ask for Help</a:t>
            </a:r>
          </a:p>
          <a:p>
            <a:r>
              <a:rPr lang="en-US" sz="5800" dirty="0"/>
              <a:t>Ask or shout for assistance if you can, or someone</a:t>
            </a:r>
          </a:p>
          <a:p>
            <a:pPr marL="0" indent="0">
              <a:buNone/>
            </a:pPr>
            <a:r>
              <a:rPr lang="en-US" sz="5800" dirty="0"/>
              <a:t>     discovers you and assists you</a:t>
            </a:r>
          </a:p>
          <a:p>
            <a:r>
              <a:rPr lang="en-US" sz="5800" dirty="0"/>
              <a:t>Many community partners and community locations have first aid attendants</a:t>
            </a:r>
          </a:p>
          <a:p>
            <a:r>
              <a:rPr lang="en-US" sz="5800" dirty="0"/>
              <a:t>Use your portable first aid kit to self administer if you are able, or have someone help you administer first aid.</a:t>
            </a:r>
          </a:p>
          <a:p>
            <a:r>
              <a:rPr lang="en-US" sz="5800" dirty="0"/>
              <a:t>Ask someone to call 911 or seek medical treatment if necessary.  </a:t>
            </a:r>
          </a:p>
          <a:p>
            <a:r>
              <a:rPr lang="en-US" sz="5800" dirty="0"/>
              <a:t>Phone your immediate supervisor as soon as you can (same business day)</a:t>
            </a:r>
          </a:p>
          <a:p>
            <a:r>
              <a:rPr lang="en-US" sz="5800" dirty="0"/>
              <a:t>Complete BCCFA Incident Report and WorkSafeBC documentation as soon as possible (by the end of next business day).  </a:t>
            </a:r>
          </a:p>
          <a:p>
            <a:r>
              <a:rPr lang="en-US" sz="5800" dirty="0"/>
              <a:t>Or use </a:t>
            </a:r>
            <a:r>
              <a:rPr lang="en-US" sz="5800" dirty="0" err="1"/>
              <a:t>WorkSafeBC</a:t>
            </a:r>
            <a:r>
              <a:rPr lang="en-US" sz="5800" dirty="0"/>
              <a:t> </a:t>
            </a:r>
            <a:r>
              <a:rPr lang="en-US" sz="5800" dirty="0" err="1"/>
              <a:t>teleclaim</a:t>
            </a:r>
            <a:endParaRPr lang="en-US" sz="5800" dirty="0"/>
          </a:p>
          <a:p>
            <a:endParaRPr lang="en-US" dirty="0"/>
          </a:p>
        </p:txBody>
      </p:sp>
      <p:pic>
        <p:nvPicPr>
          <p:cNvPr id="2050" name="Picture 2" descr="C:\Users\lisa.brooks\AppData\Local\Microsoft\Windows\Temporary Internet Files\Content.IE5\OIWRXOPJ\MC90004018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533400"/>
            <a:ext cx="1704442" cy="166695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1.jpeg">
            <a:extLst>
              <a:ext uri="{FF2B5EF4-FFF2-40B4-BE49-F238E27FC236}">
                <a16:creationId xmlns:a16="http://schemas.microsoft.com/office/drawing/2014/main" id="{EF15CBCD-6D97-4587-9B13-5AF5D5446BBB}"/>
              </a:ext>
            </a:extLst>
          </p:cNvPr>
          <p:cNvPicPr/>
          <p:nvPr/>
        </p:nvPicPr>
        <p:blipFill>
          <a:blip r:embed="rId3" cstate="print"/>
          <a:stretch>
            <a:fillRect/>
          </a:stretch>
        </p:blipFill>
        <p:spPr>
          <a:xfrm>
            <a:off x="494522" y="274638"/>
            <a:ext cx="1373505" cy="1115695"/>
          </a:xfrm>
          <a:prstGeom prst="rect">
            <a:avLst/>
          </a:prstGeom>
        </p:spPr>
      </p:pic>
    </p:spTree>
    <p:extLst>
      <p:ext uri="{BB962C8B-B14F-4D97-AF65-F5344CB8AC3E}">
        <p14:creationId xmlns:p14="http://schemas.microsoft.com/office/powerpoint/2010/main" val="1541795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95055"/>
            <a:ext cx="8229600" cy="1143000"/>
          </a:xfrm>
        </p:spPr>
        <p:txBody>
          <a:bodyPr/>
          <a:lstStyle/>
          <a:p>
            <a:pPr algn="l"/>
            <a:r>
              <a:rPr lang="en-US" dirty="0"/>
              <a:t>	</a:t>
            </a:r>
            <a:r>
              <a:rPr lang="en-US" dirty="0">
                <a:solidFill>
                  <a:srgbClr val="FF0000"/>
                </a:solidFill>
              </a:rPr>
              <a:t>Power Failure</a:t>
            </a:r>
          </a:p>
        </p:txBody>
      </p:sp>
      <p:sp>
        <p:nvSpPr>
          <p:cNvPr id="3" name="Content Placeholder 2"/>
          <p:cNvSpPr>
            <a:spLocks noGrp="1"/>
          </p:cNvSpPr>
          <p:nvPr>
            <p:ph idx="1"/>
          </p:nvPr>
        </p:nvSpPr>
        <p:spPr>
          <a:xfrm>
            <a:off x="457200" y="1600200"/>
            <a:ext cx="8229600" cy="4876800"/>
          </a:xfrm>
        </p:spPr>
        <p:txBody>
          <a:bodyPr>
            <a:normAutofit fontScale="70000" lnSpcReduction="20000"/>
          </a:bodyPr>
          <a:lstStyle/>
          <a:p>
            <a:r>
              <a:rPr lang="en-US" dirty="0"/>
              <a:t>Emergency lighting will turn on</a:t>
            </a:r>
          </a:p>
          <a:p>
            <a:r>
              <a:rPr lang="en-US" dirty="0"/>
              <a:t>If there is enough day light to remain at work, complete work that doesn’t require your computer or other electronic device.</a:t>
            </a:r>
          </a:p>
          <a:p>
            <a:r>
              <a:rPr lang="en-US" dirty="0"/>
              <a:t>If a power failure is long term, the Executive Director or her designate may decide to close the office and will communicate the plan to staff.  If the decision to close the office is announced, all staff must vacate the building as directed.</a:t>
            </a:r>
          </a:p>
          <a:p>
            <a:r>
              <a:rPr lang="en-US" dirty="0"/>
              <a:t>If you work at a satellite office, and a power outage lasts longer than 30 minutes, phone your immediate supervisor for direction.  Try to get information about the outage from BC Hydro or the landlord</a:t>
            </a:r>
          </a:p>
          <a:p>
            <a:r>
              <a:rPr lang="en-US" dirty="0"/>
              <a:t>Evacuation stairwells have emergency lighting.</a:t>
            </a:r>
          </a:p>
          <a:p>
            <a:r>
              <a:rPr lang="en-US" dirty="0"/>
              <a:t>If power failure occurs at night, you must leave the building within 30 minutes as emergency lighting batteries only last about that long.</a:t>
            </a:r>
          </a:p>
          <a:p>
            <a:r>
              <a:rPr lang="en-US" dirty="0"/>
              <a:t>Network is backed up daily for recovery of information.</a:t>
            </a:r>
          </a:p>
        </p:txBody>
      </p:sp>
      <p:pic>
        <p:nvPicPr>
          <p:cNvPr id="3074" name="Picture 2" descr="C:\Users\lisa.brooks\AppData\Local\Microsoft\Windows\Temporary Internet Files\Content.IE5\7IW2JW31\MP900316522[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77000" y="381000"/>
            <a:ext cx="2209800" cy="1513713"/>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1.jpeg">
            <a:extLst>
              <a:ext uri="{FF2B5EF4-FFF2-40B4-BE49-F238E27FC236}">
                <a16:creationId xmlns:a16="http://schemas.microsoft.com/office/drawing/2014/main" id="{6666CFA7-4A3F-4890-A388-1E879120C92F}"/>
              </a:ext>
            </a:extLst>
          </p:cNvPr>
          <p:cNvPicPr/>
          <p:nvPr/>
        </p:nvPicPr>
        <p:blipFill>
          <a:blip r:embed="rId3" cstate="print"/>
          <a:stretch>
            <a:fillRect/>
          </a:stretch>
        </p:blipFill>
        <p:spPr>
          <a:xfrm>
            <a:off x="456247" y="327025"/>
            <a:ext cx="1373505" cy="1115695"/>
          </a:xfrm>
          <a:prstGeom prst="rect">
            <a:avLst/>
          </a:prstGeom>
        </p:spPr>
      </p:pic>
    </p:spTree>
    <p:extLst>
      <p:ext uri="{BB962C8B-B14F-4D97-AF65-F5344CB8AC3E}">
        <p14:creationId xmlns:p14="http://schemas.microsoft.com/office/powerpoint/2010/main" val="387035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99720"/>
            <a:ext cx="8229600" cy="1143000"/>
          </a:xfrm>
        </p:spPr>
        <p:txBody>
          <a:bodyPr/>
          <a:lstStyle/>
          <a:p>
            <a:pPr algn="l"/>
            <a:r>
              <a:rPr lang="en-US" dirty="0"/>
              <a:t>	</a:t>
            </a:r>
            <a:r>
              <a:rPr lang="en-US" dirty="0">
                <a:solidFill>
                  <a:srgbClr val="FF0000"/>
                </a:solidFill>
              </a:rPr>
              <a:t>Bomb Threats</a:t>
            </a:r>
          </a:p>
        </p:txBody>
      </p:sp>
      <p:sp>
        <p:nvSpPr>
          <p:cNvPr id="3" name="Content Placeholder 2"/>
          <p:cNvSpPr>
            <a:spLocks noGrp="1"/>
          </p:cNvSpPr>
          <p:nvPr>
            <p:ph idx="1"/>
          </p:nvPr>
        </p:nvSpPr>
        <p:spPr/>
        <p:txBody>
          <a:bodyPr>
            <a:normAutofit fontScale="92500" lnSpcReduction="20000"/>
          </a:bodyPr>
          <a:lstStyle/>
          <a:p>
            <a:r>
              <a:rPr lang="en-US" dirty="0"/>
              <a:t>Are usually are received by telephone</a:t>
            </a:r>
          </a:p>
          <a:p>
            <a:r>
              <a:rPr lang="en-US" dirty="0"/>
              <a:t>Treat all bomb threats as a real emergency</a:t>
            </a:r>
          </a:p>
          <a:p>
            <a:r>
              <a:rPr lang="en-US" dirty="0"/>
              <a:t>Ask someone near you (pass them a note) to phone 911 and to alert the operator to ask them to trace the call</a:t>
            </a:r>
          </a:p>
          <a:p>
            <a:r>
              <a:rPr lang="en-US" dirty="0"/>
              <a:t>Try to keep the person on the phone and jot down any details you notice</a:t>
            </a:r>
          </a:p>
          <a:p>
            <a:r>
              <a:rPr lang="en-US" dirty="0"/>
              <a:t>Use the sheet at the back of the Emergency Preparedness red and white booklet</a:t>
            </a:r>
          </a:p>
          <a:p>
            <a:r>
              <a:rPr lang="en-US" dirty="0"/>
              <a:t>Complete a BCCFA incident report</a:t>
            </a:r>
          </a:p>
          <a:p>
            <a:endParaRPr lang="en-US" dirty="0"/>
          </a:p>
        </p:txBody>
      </p:sp>
      <p:pic>
        <p:nvPicPr>
          <p:cNvPr id="4098" name="Picture 2" descr="C:\Users\lisa.brooks\AppData\Local\Microsoft\Windows\Temporary Internet Files\Content.IE5\OIWRXOPJ\MM900336554[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457200"/>
            <a:ext cx="1295400" cy="1450848"/>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1.jpeg">
            <a:extLst>
              <a:ext uri="{FF2B5EF4-FFF2-40B4-BE49-F238E27FC236}">
                <a16:creationId xmlns:a16="http://schemas.microsoft.com/office/drawing/2014/main" id="{CC1033C2-E265-4F24-98A1-AA44EFC1A8B4}"/>
              </a:ext>
            </a:extLst>
          </p:cNvPr>
          <p:cNvPicPr/>
          <p:nvPr/>
        </p:nvPicPr>
        <p:blipFill>
          <a:blip r:embed="rId3" cstate="print"/>
          <a:stretch>
            <a:fillRect/>
          </a:stretch>
        </p:blipFill>
        <p:spPr>
          <a:xfrm>
            <a:off x="456247" y="327025"/>
            <a:ext cx="1373505" cy="1115695"/>
          </a:xfrm>
          <a:prstGeom prst="rect">
            <a:avLst/>
          </a:prstGeom>
        </p:spPr>
      </p:pic>
    </p:spTree>
    <p:extLst>
      <p:ext uri="{BB962C8B-B14F-4D97-AF65-F5344CB8AC3E}">
        <p14:creationId xmlns:p14="http://schemas.microsoft.com/office/powerpoint/2010/main" val="2988403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numCol="2">
            <a:normAutofit/>
          </a:bodyPr>
          <a:lstStyle/>
          <a:p>
            <a:pPr marL="0" indent="0">
              <a:buNone/>
            </a:pPr>
            <a:r>
              <a:rPr lang="en-US" sz="1400" b="1" dirty="0"/>
              <a:t>QUESTIONS TO ASK:</a:t>
            </a:r>
          </a:p>
          <a:p>
            <a:pPr marL="0" indent="0">
              <a:buNone/>
            </a:pPr>
            <a:r>
              <a:rPr lang="en-US" sz="1400" dirty="0"/>
              <a:t>1. When is the bomb going to explode?</a:t>
            </a:r>
          </a:p>
          <a:p>
            <a:pPr marL="0" indent="0">
              <a:buNone/>
            </a:pPr>
            <a:r>
              <a:rPr lang="en-US" sz="1400" dirty="0"/>
              <a:t>2. Where is it right now?</a:t>
            </a:r>
          </a:p>
          <a:p>
            <a:pPr marL="0" indent="0">
              <a:buNone/>
            </a:pPr>
            <a:r>
              <a:rPr lang="en-US" sz="1400" dirty="0"/>
              <a:t>3. What does it look like?</a:t>
            </a:r>
          </a:p>
          <a:p>
            <a:pPr marL="0" indent="0">
              <a:buNone/>
            </a:pPr>
            <a:r>
              <a:rPr lang="en-US" sz="1400" dirty="0"/>
              <a:t>4. What kind of bomb is it?</a:t>
            </a:r>
          </a:p>
          <a:p>
            <a:pPr marL="0" indent="0">
              <a:buNone/>
            </a:pPr>
            <a:r>
              <a:rPr lang="en-US" sz="1400" dirty="0"/>
              <a:t>5. What will cause it to explode?</a:t>
            </a:r>
          </a:p>
          <a:p>
            <a:pPr marL="0" indent="0">
              <a:buNone/>
            </a:pPr>
            <a:r>
              <a:rPr lang="en-US" sz="1400" dirty="0"/>
              <a:t>6. Did you place the bomb?</a:t>
            </a:r>
          </a:p>
          <a:p>
            <a:pPr marL="0" indent="0">
              <a:buNone/>
            </a:pPr>
            <a:r>
              <a:rPr lang="en-US" sz="1400" dirty="0"/>
              <a:t>7. Why?</a:t>
            </a:r>
          </a:p>
          <a:p>
            <a:pPr marL="0" indent="0">
              <a:buNone/>
            </a:pPr>
            <a:r>
              <a:rPr lang="en-US" sz="1400" dirty="0"/>
              <a:t>8. What is your address?</a:t>
            </a:r>
          </a:p>
          <a:p>
            <a:pPr marL="0" indent="0">
              <a:buNone/>
            </a:pPr>
            <a:r>
              <a:rPr lang="en-US" sz="1400" dirty="0"/>
              <a:t>9. What is your name?</a:t>
            </a:r>
          </a:p>
          <a:p>
            <a:endParaRPr lang="en-US" sz="900" dirty="0"/>
          </a:p>
          <a:p>
            <a:pPr marL="0" indent="0">
              <a:buNone/>
            </a:pPr>
            <a:r>
              <a:rPr lang="en-US" sz="1400" b="1" dirty="0"/>
              <a:t>EXACT WORDING OF THE THREAT:</a:t>
            </a:r>
          </a:p>
          <a:p>
            <a:pPr marL="0" indent="0">
              <a:buNone/>
            </a:pPr>
            <a:r>
              <a:rPr lang="en-US" sz="1400" dirty="0"/>
              <a:t>_______________________________________</a:t>
            </a:r>
          </a:p>
          <a:p>
            <a:pPr marL="0" indent="0">
              <a:buNone/>
            </a:pPr>
            <a:r>
              <a:rPr lang="en-US" sz="1400" dirty="0"/>
              <a:t>_______________________________________</a:t>
            </a:r>
          </a:p>
          <a:p>
            <a:pPr marL="0" indent="0">
              <a:buNone/>
            </a:pPr>
            <a:r>
              <a:rPr lang="en-US" sz="1400" dirty="0"/>
              <a:t>_______________________________________</a:t>
            </a:r>
          </a:p>
          <a:p>
            <a:pPr marL="0" indent="0">
              <a:buNone/>
            </a:pPr>
            <a:r>
              <a:rPr lang="en-US" sz="1400" dirty="0"/>
              <a:t>___________________________________</a:t>
            </a:r>
          </a:p>
          <a:p>
            <a:pPr marL="0" indent="0">
              <a:buNone/>
            </a:pPr>
            <a:r>
              <a:rPr lang="en-US" sz="1400" dirty="0"/>
              <a:t>Sex of caller:_________ Accent: ______________</a:t>
            </a:r>
          </a:p>
          <a:p>
            <a:pPr marL="0" indent="0">
              <a:buNone/>
            </a:pPr>
            <a:r>
              <a:rPr lang="en-US" sz="1400" dirty="0"/>
              <a:t>Age:______________Length of Call: __________</a:t>
            </a:r>
          </a:p>
          <a:p>
            <a:pPr marL="0" indent="0">
              <a:buNone/>
            </a:pPr>
            <a:r>
              <a:rPr lang="en-US" sz="1400" dirty="0"/>
              <a:t>Tel# call received at: ________________________</a:t>
            </a:r>
          </a:p>
          <a:p>
            <a:pPr marL="0" indent="0">
              <a:buNone/>
            </a:pPr>
            <a:r>
              <a:rPr lang="en-US" sz="1400" dirty="0"/>
              <a:t>Time:________________Date: ______________</a:t>
            </a:r>
          </a:p>
          <a:p>
            <a:pPr marL="0" indent="0">
              <a:buNone/>
            </a:pPr>
            <a:endParaRPr lang="en-US" sz="1500" b="1" dirty="0"/>
          </a:p>
          <a:p>
            <a:pPr marL="0" indent="0">
              <a:buNone/>
            </a:pPr>
            <a:r>
              <a:rPr lang="en-US" sz="1500" b="1" dirty="0"/>
              <a:t>THREAT LANGUAGE</a:t>
            </a:r>
            <a:r>
              <a:rPr lang="en-US" sz="1500" dirty="0"/>
              <a:t>:</a:t>
            </a:r>
          </a:p>
          <a:p>
            <a:pPr marL="0" indent="0">
              <a:buNone/>
            </a:pPr>
            <a:r>
              <a:rPr lang="en-US" sz="1500" dirty="0"/>
              <a:t>Well spoken __ Foul Language__ Taped__</a:t>
            </a:r>
          </a:p>
          <a:p>
            <a:pPr marL="0" indent="0">
              <a:buNone/>
            </a:pPr>
            <a:r>
              <a:rPr lang="en-US" sz="1500" dirty="0"/>
              <a:t>Incoherent __Irrational__Message read by caller__</a:t>
            </a:r>
          </a:p>
          <a:p>
            <a:pPr marL="0" indent="0">
              <a:buNone/>
            </a:pPr>
            <a:r>
              <a:rPr lang="en-US" sz="1400" b="1" dirty="0"/>
              <a:t>CALLER’S VOICE</a:t>
            </a:r>
          </a:p>
          <a:p>
            <a:pPr marL="0" indent="0">
              <a:buNone/>
            </a:pPr>
            <a:r>
              <a:rPr lang="en-US" sz="1400" dirty="0"/>
              <a:t>• Calm 		• Nasal</a:t>
            </a:r>
          </a:p>
          <a:p>
            <a:pPr marL="0" indent="0">
              <a:buNone/>
            </a:pPr>
            <a:r>
              <a:rPr lang="en-US" sz="1400" dirty="0"/>
              <a:t>• Angry 		• Stutter</a:t>
            </a:r>
          </a:p>
          <a:p>
            <a:pPr marL="0" indent="0">
              <a:buNone/>
            </a:pPr>
            <a:r>
              <a:rPr lang="en-US" sz="1400" dirty="0"/>
              <a:t>• Excited 		• Lisp</a:t>
            </a:r>
          </a:p>
          <a:p>
            <a:pPr marL="0" indent="0">
              <a:buNone/>
            </a:pPr>
            <a:r>
              <a:rPr lang="en-US" sz="1400" dirty="0"/>
              <a:t>• Slow		• Raspy</a:t>
            </a:r>
          </a:p>
          <a:p>
            <a:pPr marL="0" indent="0">
              <a:buNone/>
            </a:pPr>
            <a:r>
              <a:rPr lang="en-US" sz="1400" dirty="0"/>
              <a:t>• Rapid 		• Deep</a:t>
            </a:r>
          </a:p>
          <a:p>
            <a:pPr marL="0" indent="0">
              <a:buNone/>
            </a:pPr>
            <a:r>
              <a:rPr lang="en-US" sz="1400" dirty="0"/>
              <a:t>• Soft 		• Ragged</a:t>
            </a:r>
          </a:p>
          <a:p>
            <a:pPr marL="0" indent="0">
              <a:buNone/>
            </a:pPr>
            <a:r>
              <a:rPr lang="en-US" sz="1400" dirty="0"/>
              <a:t>• Loud 		• Clearing Throat</a:t>
            </a:r>
          </a:p>
          <a:p>
            <a:pPr marL="0" indent="0">
              <a:buNone/>
            </a:pPr>
            <a:r>
              <a:rPr lang="en-US" sz="1400" dirty="0"/>
              <a:t>• Laughter 		• Deep Breathing</a:t>
            </a:r>
          </a:p>
          <a:p>
            <a:pPr marL="0" indent="0">
              <a:buNone/>
            </a:pPr>
            <a:r>
              <a:rPr lang="en-US" sz="1400" dirty="0"/>
              <a:t>• Crying 		• Cracked Voice</a:t>
            </a:r>
          </a:p>
          <a:p>
            <a:pPr marL="0" indent="0">
              <a:buNone/>
            </a:pPr>
            <a:r>
              <a:rPr lang="en-US" sz="1400" dirty="0"/>
              <a:t>• Normal 		• Disguised</a:t>
            </a:r>
          </a:p>
          <a:p>
            <a:pPr marL="0" indent="0">
              <a:buNone/>
            </a:pPr>
            <a:r>
              <a:rPr lang="en-US" sz="1400" dirty="0"/>
              <a:t>• Distinct 		• Accent</a:t>
            </a:r>
          </a:p>
          <a:p>
            <a:pPr marL="0" indent="0">
              <a:buNone/>
            </a:pPr>
            <a:r>
              <a:rPr lang="en-US" sz="1400" dirty="0"/>
              <a:t>• Slurred 		• Familiar</a:t>
            </a:r>
          </a:p>
          <a:p>
            <a:pPr marL="0" indent="0">
              <a:buNone/>
            </a:pPr>
            <a:endParaRPr lang="en-US" sz="1400" dirty="0"/>
          </a:p>
          <a:p>
            <a:pPr marL="0" indent="0">
              <a:buNone/>
            </a:pPr>
            <a:r>
              <a:rPr lang="en-US" sz="1400" b="1" dirty="0"/>
              <a:t>IF FAMILIAR, SOUNDS LIKE WHO? </a:t>
            </a:r>
            <a:r>
              <a:rPr lang="en-US" sz="1400" dirty="0"/>
              <a:t>_________________</a:t>
            </a:r>
          </a:p>
          <a:p>
            <a:pPr marL="0" indent="0">
              <a:buNone/>
            </a:pPr>
            <a:r>
              <a:rPr lang="en-US" sz="1400" b="1" dirty="0"/>
              <a:t>BACKGROUND SOUNDS:</a:t>
            </a:r>
          </a:p>
          <a:p>
            <a:pPr marL="0" indent="0">
              <a:buNone/>
            </a:pPr>
            <a:r>
              <a:rPr lang="en-US" sz="1400" dirty="0"/>
              <a:t>• Street 		• Machinery</a:t>
            </a:r>
          </a:p>
          <a:p>
            <a:pPr marL="0" indent="0">
              <a:buNone/>
            </a:pPr>
            <a:r>
              <a:rPr lang="en-US" sz="1400" dirty="0"/>
              <a:t>• Animals 		• Voices</a:t>
            </a:r>
          </a:p>
          <a:p>
            <a:pPr marL="0" indent="0">
              <a:buNone/>
            </a:pPr>
            <a:r>
              <a:rPr lang="en-US" sz="1400" dirty="0"/>
              <a:t>• Clear 		• PA System</a:t>
            </a:r>
          </a:p>
          <a:p>
            <a:pPr marL="0" indent="0">
              <a:buNone/>
            </a:pPr>
            <a:r>
              <a:rPr lang="en-US" sz="1400" dirty="0"/>
              <a:t>• Static 		• Local Call</a:t>
            </a:r>
          </a:p>
          <a:p>
            <a:pPr marL="0" indent="0">
              <a:buNone/>
            </a:pPr>
            <a:r>
              <a:rPr lang="en-US" sz="1400" dirty="0"/>
              <a:t>• Music 		• Long Distance</a:t>
            </a:r>
          </a:p>
          <a:p>
            <a:pPr marL="0" indent="0">
              <a:buNone/>
            </a:pPr>
            <a:r>
              <a:rPr lang="en-US" sz="1400" dirty="0"/>
              <a:t>• House 		• Telephone Booth</a:t>
            </a:r>
          </a:p>
          <a:p>
            <a:pPr marL="0" indent="0">
              <a:buNone/>
            </a:pPr>
            <a:r>
              <a:rPr lang="en-US" sz="1400" dirty="0"/>
              <a:t>• Motor 		• Office Equipment</a:t>
            </a:r>
          </a:p>
          <a:p>
            <a:pPr marL="0" indent="0">
              <a:buNone/>
            </a:pPr>
            <a:r>
              <a:rPr lang="en-US" sz="1400" dirty="0"/>
              <a:t>• Other ___________________________</a:t>
            </a:r>
          </a:p>
        </p:txBody>
      </p:sp>
    </p:spTree>
    <p:extLst>
      <p:ext uri="{BB962C8B-B14F-4D97-AF65-F5344CB8AC3E}">
        <p14:creationId xmlns:p14="http://schemas.microsoft.com/office/powerpoint/2010/main" val="684630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			</a:t>
            </a:r>
            <a:r>
              <a:rPr lang="en-US" dirty="0">
                <a:solidFill>
                  <a:srgbClr val="FF0000"/>
                </a:solidFill>
              </a:rPr>
              <a:t>Earthquake</a:t>
            </a:r>
          </a:p>
        </p:txBody>
      </p:sp>
      <p:sp>
        <p:nvSpPr>
          <p:cNvPr id="4" name="Content Placeholder 3"/>
          <p:cNvSpPr>
            <a:spLocks noGrp="1"/>
          </p:cNvSpPr>
          <p:nvPr>
            <p:ph idx="1"/>
          </p:nvPr>
        </p:nvSpPr>
        <p:spPr>
          <a:xfrm>
            <a:off x="457200" y="1447800"/>
            <a:ext cx="8229600" cy="4525963"/>
          </a:xfrm>
        </p:spPr>
        <p:txBody>
          <a:bodyPr>
            <a:noAutofit/>
          </a:bodyPr>
          <a:lstStyle/>
          <a:p>
            <a:pPr marL="0" indent="0">
              <a:buNone/>
            </a:pPr>
            <a:r>
              <a:rPr lang="en-US" sz="2100" b="1" u="sng" dirty="0"/>
              <a:t>If you are inside a building</a:t>
            </a:r>
          </a:p>
          <a:p>
            <a:r>
              <a:rPr lang="en-US" sz="2200" b="1" dirty="0"/>
              <a:t>Drop, Cover and Hold On </a:t>
            </a:r>
            <a:r>
              <a:rPr lang="en-US" sz="2200" dirty="0"/>
              <a:t>or crouch beside an inside wall away from glass</a:t>
            </a:r>
          </a:p>
          <a:p>
            <a:r>
              <a:rPr lang="en-US" sz="2200" dirty="0"/>
              <a:t>You are more likely to be injured by building contents and glass falling on you than by structural collapse.</a:t>
            </a:r>
          </a:p>
          <a:p>
            <a:r>
              <a:rPr lang="en-US" sz="2200" dirty="0"/>
              <a:t>Remain covered for at least 60 seconds after shaking stops – after shocks may happen</a:t>
            </a:r>
          </a:p>
          <a:p>
            <a:r>
              <a:rPr lang="en-US" sz="2200" dirty="0"/>
              <a:t>When you do move, move slowly checking for objects that have fallen.</a:t>
            </a:r>
          </a:p>
          <a:p>
            <a:r>
              <a:rPr lang="en-US" sz="2200" dirty="0"/>
              <a:t>Check yourself and others for injury.</a:t>
            </a:r>
          </a:p>
          <a:p>
            <a:r>
              <a:rPr lang="en-US" sz="2200" dirty="0"/>
              <a:t>There are emergency supplies stored at the main office and at all satellite offices.</a:t>
            </a:r>
          </a:p>
        </p:txBody>
      </p:sp>
      <p:pic>
        <p:nvPicPr>
          <p:cNvPr id="5123" name="Picture 3" descr="C:\Users\lisa.brooks\AppData\Local\Microsoft\Windows\Temporary Internet Files\Content.IE5\J3UPIMBF\MC90005679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228600"/>
            <a:ext cx="1417048" cy="1676400"/>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1.jpeg">
            <a:extLst>
              <a:ext uri="{FF2B5EF4-FFF2-40B4-BE49-F238E27FC236}">
                <a16:creationId xmlns:a16="http://schemas.microsoft.com/office/drawing/2014/main" id="{96A590CE-866D-4601-BC5A-672B8B105E58}"/>
              </a:ext>
            </a:extLst>
          </p:cNvPr>
          <p:cNvPicPr/>
          <p:nvPr/>
        </p:nvPicPr>
        <p:blipFill>
          <a:blip r:embed="rId3" cstate="print"/>
          <a:stretch>
            <a:fillRect/>
          </a:stretch>
        </p:blipFill>
        <p:spPr>
          <a:xfrm>
            <a:off x="456247" y="327025"/>
            <a:ext cx="1373505" cy="1115695"/>
          </a:xfrm>
          <a:prstGeom prst="rect">
            <a:avLst/>
          </a:prstGeom>
        </p:spPr>
      </p:pic>
    </p:spTree>
    <p:extLst>
      <p:ext uri="{BB962C8B-B14F-4D97-AF65-F5344CB8AC3E}">
        <p14:creationId xmlns:p14="http://schemas.microsoft.com/office/powerpoint/2010/main" val="4228171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schemeClr val="accent4">
                    <a:lumMod val="50000"/>
                  </a:schemeClr>
                </a:solidFill>
              </a:rPr>
              <a:t>			</a:t>
            </a:r>
            <a:r>
              <a:rPr lang="en-US" dirty="0">
                <a:solidFill>
                  <a:srgbClr val="FF0000"/>
                </a:solidFill>
              </a:rPr>
              <a:t>Earthquake</a:t>
            </a:r>
          </a:p>
        </p:txBody>
      </p:sp>
      <p:sp>
        <p:nvSpPr>
          <p:cNvPr id="3" name="Content Placeholder 2"/>
          <p:cNvSpPr>
            <a:spLocks noGrp="1"/>
          </p:cNvSpPr>
          <p:nvPr>
            <p:ph idx="1"/>
          </p:nvPr>
        </p:nvSpPr>
        <p:spPr/>
        <p:txBody>
          <a:bodyPr>
            <a:normAutofit fontScale="77500" lnSpcReduction="20000"/>
          </a:bodyPr>
          <a:lstStyle/>
          <a:p>
            <a:pPr marL="0" indent="0">
              <a:buNone/>
            </a:pPr>
            <a:r>
              <a:rPr lang="en-US" u="sng" dirty="0"/>
              <a:t>If you are outside</a:t>
            </a:r>
            <a:r>
              <a:rPr lang="en-US" dirty="0"/>
              <a:t>:</a:t>
            </a:r>
          </a:p>
          <a:p>
            <a:r>
              <a:rPr lang="en-US" dirty="0"/>
              <a:t>If driving, pull over safely away from buildings, bridges, overpasses and utility wires.  Stay inside your car and get on the floor if possible.</a:t>
            </a:r>
          </a:p>
          <a:p>
            <a:r>
              <a:rPr lang="en-US" dirty="0"/>
              <a:t>If walking, move into open areas well away from buildings made of masonry or glass, and power lines.  Crouch down and cover your head with your hands, coat, briefcase etc.</a:t>
            </a:r>
          </a:p>
          <a:p>
            <a:r>
              <a:rPr lang="en-US" dirty="0"/>
              <a:t>Wait 60 seconds after shaking stops before moving.</a:t>
            </a:r>
          </a:p>
          <a:p>
            <a:r>
              <a:rPr lang="en-US" dirty="0"/>
              <a:t>When you do move, move slowly checking for objects that have fallen.</a:t>
            </a:r>
          </a:p>
          <a:p>
            <a:r>
              <a:rPr lang="en-US" dirty="0"/>
              <a:t>Check yourself and others for injury.</a:t>
            </a:r>
          </a:p>
          <a:p>
            <a:r>
              <a:rPr lang="en-US" dirty="0">
                <a:hlinkClick r:id="rId2"/>
              </a:rPr>
              <a:t>Shakeout video</a:t>
            </a:r>
            <a:endParaRPr lang="en-US" dirty="0"/>
          </a:p>
          <a:p>
            <a:pPr marL="0" indent="0">
              <a:buNone/>
            </a:pPr>
            <a:endParaRPr lang="en-US" dirty="0"/>
          </a:p>
          <a:p>
            <a:endParaRPr lang="en-US" dirty="0"/>
          </a:p>
        </p:txBody>
      </p:sp>
      <p:pic>
        <p:nvPicPr>
          <p:cNvPr id="4" name="Picture 3" descr="C:\Users\lisa.brooks\AppData\Local\Microsoft\Windows\Temporary Internet Files\Content.IE5\J3UPIMBF\MC90005679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228600"/>
            <a:ext cx="1417048" cy="1676400"/>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1.jpeg">
            <a:extLst>
              <a:ext uri="{FF2B5EF4-FFF2-40B4-BE49-F238E27FC236}">
                <a16:creationId xmlns:a16="http://schemas.microsoft.com/office/drawing/2014/main" id="{F4A78B4F-7453-4BE0-AE71-9CB2D4B11FFD}"/>
              </a:ext>
            </a:extLst>
          </p:cNvPr>
          <p:cNvPicPr/>
          <p:nvPr/>
        </p:nvPicPr>
        <p:blipFill>
          <a:blip r:embed="rId4" cstate="print"/>
          <a:stretch>
            <a:fillRect/>
          </a:stretch>
        </p:blipFill>
        <p:spPr>
          <a:xfrm>
            <a:off x="456247" y="327025"/>
            <a:ext cx="1373505" cy="1115695"/>
          </a:xfrm>
          <a:prstGeom prst="rect">
            <a:avLst/>
          </a:prstGeom>
        </p:spPr>
      </p:pic>
    </p:spTree>
    <p:extLst>
      <p:ext uri="{BB962C8B-B14F-4D97-AF65-F5344CB8AC3E}">
        <p14:creationId xmlns:p14="http://schemas.microsoft.com/office/powerpoint/2010/main" val="2610267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F1FD6D2866D3E48A5804D0008654592" ma:contentTypeVersion="12" ma:contentTypeDescription="Create a new document." ma:contentTypeScope="" ma:versionID="5ba6d2090a047d8834d3dded82f6fb12">
  <xsd:schema xmlns:xsd="http://www.w3.org/2001/XMLSchema" xmlns:xs="http://www.w3.org/2001/XMLSchema" xmlns:p="http://schemas.microsoft.com/office/2006/metadata/properties" xmlns:ns2="8b39f016-5cf1-451a-abd1-d6f8b71a4a64" xmlns:ns3="89e63f66-8003-4060-a28d-bcc2b0f36a39" targetNamespace="http://schemas.microsoft.com/office/2006/metadata/properties" ma:root="true" ma:fieldsID="5f7c494ea63995c2f68b3eb7ca30de8f" ns2:_="" ns3:_="">
    <xsd:import namespace="8b39f016-5cf1-451a-abd1-d6f8b71a4a64"/>
    <xsd:import namespace="89e63f66-8003-4060-a28d-bcc2b0f36a3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39f016-5cf1-451a-abd1-d6f8b71a4a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9e63f66-8003-4060-a28d-bcc2b0f36a39"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0A5D470-FDFD-4B92-A227-E17D1CCBB73F}">
  <ds:schemaRefs>
    <ds:schemaRef ds:uri="http://purl.org/dc/elements/1.1/"/>
    <ds:schemaRef ds:uri="http://purl.org/dc/dcmitype/"/>
    <ds:schemaRef ds:uri="http://schemas.openxmlformats.org/package/2006/metadata/core-properties"/>
    <ds:schemaRef ds:uri="89e63f66-8003-4060-a28d-bcc2b0f36a39"/>
    <ds:schemaRef ds:uri="8b39f016-5cf1-451a-abd1-d6f8b71a4a64"/>
    <ds:schemaRef ds:uri="http://schemas.microsoft.com/office/2006/documentManagement/types"/>
    <ds:schemaRef ds:uri="http://www.w3.org/XML/1998/namespace"/>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0C6FB52-51E7-4186-9FBA-2FD8AC3CCF72}">
  <ds:schemaRefs>
    <ds:schemaRef ds:uri="http://schemas.microsoft.com/sharepoint/v3/contenttype/forms"/>
  </ds:schemaRefs>
</ds:datastoreItem>
</file>

<file path=customXml/itemProps3.xml><?xml version="1.0" encoding="utf-8"?>
<ds:datastoreItem xmlns:ds="http://schemas.openxmlformats.org/officeDocument/2006/customXml" ds:itemID="{665D117F-5532-420C-B093-1BE8212B34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39f016-5cf1-451a-abd1-d6f8b71a4a64"/>
    <ds:schemaRef ds:uri="89e63f66-8003-4060-a28d-bcc2b0f36a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1273</TotalTime>
  <Words>2923</Words>
  <Application>Microsoft Office PowerPoint</Application>
  <PresentationFormat>On-screen Show (4:3)</PresentationFormat>
  <Paragraphs>252</Paragraphs>
  <Slides>26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Office Theme</vt:lpstr>
      <vt:lpstr> BCCFA In-Service September 19, 2018 September 20, 2018</vt:lpstr>
      <vt:lpstr>Emergency Procedures</vt:lpstr>
      <vt:lpstr>  Medical Emergencies</vt:lpstr>
      <vt:lpstr> Medical Emergencies</vt:lpstr>
      <vt:lpstr> Power Failure</vt:lpstr>
      <vt:lpstr> Bomb Threats</vt:lpstr>
      <vt:lpstr>PowerPoint Presentation</vt:lpstr>
      <vt:lpstr>   Earthquake</vt:lpstr>
      <vt:lpstr>   Earthquake</vt:lpstr>
      <vt:lpstr> Fire </vt:lpstr>
      <vt:lpstr> Evacuation</vt:lpstr>
      <vt:lpstr>Personal Safety &amp; Workplace Violence</vt:lpstr>
      <vt:lpstr> Personal Safety and Workplace Violence</vt:lpstr>
      <vt:lpstr> Distracted Driver When you are behind the wheel, driving is your only job</vt:lpstr>
      <vt:lpstr>Safety when Driving Don’t use Hands Free</vt:lpstr>
      <vt:lpstr>PowerPoint Presentation</vt:lpstr>
      <vt:lpstr>PowerPoint Presentation</vt:lpstr>
      <vt:lpstr>CARF 2018</vt:lpstr>
      <vt:lpstr>Things to Remember</vt:lpstr>
      <vt:lpstr>Agency Information</vt:lpstr>
      <vt:lpstr>PowerPoint Presentation</vt:lpstr>
      <vt:lpstr>PowerPoint Presentation</vt:lpstr>
      <vt:lpstr>PowerPoint Presentation</vt:lpstr>
      <vt:lpstr>PowerPoint Presentation</vt:lpstr>
      <vt:lpstr> </vt:lpstr>
      <vt:lpstr>PowerPoint Presentation</vt:lpstr>
    </vt:vector>
  </TitlesOfParts>
  <Company>BC Centre for Ability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Lisa Brooks</dc:creator>
  <cp:lastModifiedBy>Austina Chen</cp:lastModifiedBy>
  <cp:revision>103</cp:revision>
  <cp:lastPrinted>2018-11-23T04:20:36Z</cp:lastPrinted>
  <dcterms:created xsi:type="dcterms:W3CDTF">2012-09-11T16:38:53Z</dcterms:created>
  <dcterms:modified xsi:type="dcterms:W3CDTF">2021-06-15T18:24:34Z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0x010100EF1FD6D2866D3E48A5804D0008654592</vt:lpwstr>
  </property>
  <property fmtid="{D5CDD505-2E9C-101B-9397-08002B2CF9AE}" pid="3" name="Order">
    <vt:r8>836800</vt:r8>
  </property>
</Properties>
</file>